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18"/>
  </p:notesMasterIdLst>
  <p:handoutMasterIdLst>
    <p:handoutMasterId r:id="rId19"/>
  </p:handoutMasterIdLst>
  <p:sldIdLst>
    <p:sldId id="445" r:id="rId3"/>
    <p:sldId id="286" r:id="rId4"/>
    <p:sldId id="288" r:id="rId5"/>
    <p:sldId id="295" r:id="rId6"/>
    <p:sldId id="289" r:id="rId7"/>
    <p:sldId id="291" r:id="rId8"/>
    <p:sldId id="290" r:id="rId9"/>
    <p:sldId id="484" r:id="rId10"/>
    <p:sldId id="416" r:id="rId11"/>
    <p:sldId id="299" r:id="rId12"/>
    <p:sldId id="485" r:id="rId13"/>
    <p:sldId id="413" r:id="rId14"/>
    <p:sldId id="297" r:id="rId15"/>
    <p:sldId id="298"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 Reid" initials="CR" lastIdx="1" clrIdx="0"/>
  <p:cmAuthor id="1" name="Cheri Reid" initials="CR [2]" lastIdx="1" clrIdx="1"/>
  <p:cmAuthor id="2" name="Cheri Reid" initials="CR [4]" lastIdx="1" clrIdx="2"/>
  <p:cmAuthor id="3" name="Cheri Reid" initials="CR [5]" lastIdx="1" clrIdx="3"/>
  <p:cmAuthor id="4" name="Emilie  Efronson" initials="E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2" autoAdjust="0"/>
    <p:restoredTop sz="81266" autoAdjust="0"/>
  </p:normalViewPr>
  <p:slideViewPr>
    <p:cSldViewPr>
      <p:cViewPr varScale="1">
        <p:scale>
          <a:sx n="48" d="100"/>
          <a:sy n="48" d="100"/>
        </p:scale>
        <p:origin x="1352" y="192"/>
      </p:cViewPr>
      <p:guideLst>
        <p:guide orient="horz" pos="2160"/>
        <p:guide pos="2880"/>
      </p:guideLst>
    </p:cSldViewPr>
  </p:slideViewPr>
  <p:notesTextViewPr>
    <p:cViewPr>
      <p:scale>
        <a:sx n="1" d="1"/>
        <a:sy n="1" d="1"/>
      </p:scale>
      <p:origin x="0" y="0"/>
    </p:cViewPr>
  </p:notesTextViewPr>
  <p:sorterViewPr>
    <p:cViewPr>
      <p:scale>
        <a:sx n="100" d="100"/>
        <a:sy n="100" d="100"/>
      </p:scale>
      <p:origin x="0" y="3904"/>
    </p:cViewPr>
  </p:sorterViewPr>
  <p:notesViewPr>
    <p:cSldViewPr>
      <p:cViewPr varScale="1">
        <p:scale>
          <a:sx n="44" d="100"/>
          <a:sy n="44" d="100"/>
        </p:scale>
        <p:origin x="2272"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oyM/Library/Containers/com.microsoft.Excel/Data/Desktop/UAG%20IAS%20Presentation/Figure%201%20UA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oyM/Library/Containers/com.microsoft.Excel/Data/Desktop/Figure%201%20UA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(2)'!$A$4</c:f>
              <c:strCache>
                <c:ptCount val="1"/>
                <c:pt idx="0">
                  <c:v>Total</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 (2)'!$B$3:$F$3</c:f>
              <c:strCache>
                <c:ptCount val="5"/>
                <c:pt idx="0">
                  <c:v>Offered a UAC</c:v>
                </c:pt>
                <c:pt idx="1">
                  <c:v>Accepted a UAC</c:v>
                </c:pt>
                <c:pt idx="2">
                  <c:v>Placed into a UAC</c:v>
                </c:pt>
                <c:pt idx="3">
                  <c:v>Attended first UAC meeting</c:v>
                </c:pt>
                <c:pt idx="4">
                  <c:v>Attended any UAC meeting</c:v>
                </c:pt>
              </c:strCache>
            </c:strRef>
          </c:cat>
          <c:val>
            <c:numRef>
              <c:f>'Sheet1 (2)'!$B$4:$F$4</c:f>
              <c:numCache>
                <c:formatCode>0%</c:formatCode>
                <c:ptCount val="5"/>
                <c:pt idx="0">
                  <c:v>1</c:v>
                </c:pt>
                <c:pt idx="1">
                  <c:v>0.99497487437185927</c:v>
                </c:pt>
                <c:pt idx="2">
                  <c:v>0.99497487437185927</c:v>
                </c:pt>
                <c:pt idx="3">
                  <c:v>0.85092127303182574</c:v>
                </c:pt>
                <c:pt idx="4">
                  <c:v>0.99162479061976549</c:v>
                </c:pt>
              </c:numCache>
            </c:numRef>
          </c:val>
          <c:extLst>
            <c:ext xmlns:c16="http://schemas.microsoft.com/office/drawing/2014/chart" uri="{C3380CC4-5D6E-409C-BE32-E72D297353CC}">
              <c16:uniqueId val="{00000000-8BA1-4644-9E0B-ABD6F0B04EA4}"/>
            </c:ext>
          </c:extLst>
        </c:ser>
        <c:dLbls>
          <c:dLblPos val="inEnd"/>
          <c:showLegendKey val="0"/>
          <c:showVal val="1"/>
          <c:showCatName val="0"/>
          <c:showSerName val="0"/>
          <c:showPercent val="0"/>
          <c:showBubbleSize val="0"/>
        </c:dLbls>
        <c:gapWidth val="80"/>
        <c:overlap val="25"/>
        <c:axId val="14385040"/>
        <c:axId val="14386736"/>
      </c:barChart>
      <c:catAx>
        <c:axId val="143850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4386736"/>
        <c:crosses val="autoZero"/>
        <c:auto val="1"/>
        <c:lblAlgn val="ctr"/>
        <c:lblOffset val="100"/>
        <c:noMultiLvlLbl val="0"/>
      </c:catAx>
      <c:valAx>
        <c:axId val="14386736"/>
        <c:scaling>
          <c:orientation val="minMax"/>
          <c:max val="1"/>
          <c:min val="0"/>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438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alpha val="70000"/>
              </a:schemeClr>
            </a:solidFill>
            <a:ln>
              <a:noFill/>
            </a:ln>
            <a:effectLst/>
          </c:spPr>
          <c:invertIfNegative val="0"/>
          <c:dPt>
            <c:idx val="1"/>
            <c:invertIfNegative val="0"/>
            <c:bubble3D val="0"/>
            <c:extLst>
              <c:ext xmlns:c16="http://schemas.microsoft.com/office/drawing/2014/chart" uri="{C3380CC4-5D6E-409C-BE32-E72D297353CC}">
                <c16:uniqueId val="{00000000-AC1E-644E-A55E-EE55F6E88A66}"/>
              </c:ext>
            </c:extLst>
          </c:dPt>
          <c:dPt>
            <c:idx val="2"/>
            <c:invertIfNegative val="0"/>
            <c:bubble3D val="0"/>
            <c:extLst>
              <c:ext xmlns:c16="http://schemas.microsoft.com/office/drawing/2014/chart" uri="{C3380CC4-5D6E-409C-BE32-E72D297353CC}">
                <c16:uniqueId val="{00000001-AC1E-644E-A55E-EE55F6E88A66}"/>
              </c:ext>
            </c:extLst>
          </c:dPt>
          <c:dPt>
            <c:idx val="3"/>
            <c:invertIfNegative val="0"/>
            <c:bubble3D val="0"/>
            <c:extLst>
              <c:ext xmlns:c16="http://schemas.microsoft.com/office/drawing/2014/chart" uri="{C3380CC4-5D6E-409C-BE32-E72D297353CC}">
                <c16:uniqueId val="{00000002-AC1E-644E-A55E-EE55F6E88A66}"/>
              </c:ext>
            </c:extLst>
          </c:dPt>
          <c:dPt>
            <c:idx val="4"/>
            <c:invertIfNegative val="0"/>
            <c:bubble3D val="0"/>
            <c:extLst>
              <c:ext xmlns:c16="http://schemas.microsoft.com/office/drawing/2014/chart" uri="{C3380CC4-5D6E-409C-BE32-E72D297353CC}">
                <c16:uniqueId val="{00000003-AC1E-644E-A55E-EE55F6E88A66}"/>
              </c:ext>
            </c:extLst>
          </c:dPt>
          <c:dLbls>
            <c:dLbl>
              <c:idx val="0"/>
              <c:layout>
                <c:manualLayout>
                  <c:x val="0"/>
                  <c:y val="4.18585081444971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D2-9C44-959E-E4C87E375E5E}"/>
                </c:ext>
              </c:extLst>
            </c:dLbl>
            <c:dLbl>
              <c:idx val="1"/>
              <c:layout>
                <c:manualLayout>
                  <c:x val="1.7211703958691911E-3"/>
                  <c:y val="-9.032077097233075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1E-644E-A55E-EE55F6E88A66}"/>
                </c:ext>
              </c:extLst>
            </c:dLbl>
            <c:dLbl>
              <c:idx val="2"/>
              <c:layout>
                <c:manualLayout>
                  <c:x val="-1.7211703958692542E-3"/>
                  <c:y val="1.64132155236320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E-644E-A55E-EE55F6E88A66}"/>
                </c:ext>
              </c:extLst>
            </c:dLbl>
            <c:dLbl>
              <c:idx val="3"/>
              <c:layout>
                <c:manualLayout>
                  <c:x val="-1.7211703958691911E-3"/>
                  <c:y val="-9.032077097233075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1E-644E-A55E-EE55F6E88A66}"/>
                </c:ext>
              </c:extLst>
            </c:dLbl>
            <c:dLbl>
              <c:idx val="4"/>
              <c:layout>
                <c:manualLayout>
                  <c:x val="-1.2621770428605019E-16"/>
                  <c:y val="-3.44773697180982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1E-644E-A55E-EE55F6E88A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Sheet2!$A$2:$A$6</c:f>
              <c:strCache>
                <c:ptCount val="5"/>
                <c:pt idx="0">
                  <c:v>0</c:v>
                </c:pt>
                <c:pt idx="1">
                  <c:v>1</c:v>
                </c:pt>
                <c:pt idx="2">
                  <c:v>2</c:v>
                </c:pt>
                <c:pt idx="3">
                  <c:v>3</c:v>
                </c:pt>
                <c:pt idx="4">
                  <c:v>&gt;=4</c:v>
                </c:pt>
              </c:strCache>
            </c:strRef>
          </c:cat>
          <c:val>
            <c:numRef>
              <c:f>Sheet2!$B$2:$B$6</c:f>
              <c:numCache>
                <c:formatCode>General</c:formatCode>
                <c:ptCount val="5"/>
                <c:pt idx="0">
                  <c:v>237</c:v>
                </c:pt>
                <c:pt idx="1">
                  <c:v>161</c:v>
                </c:pt>
                <c:pt idx="2">
                  <c:v>91</c:v>
                </c:pt>
                <c:pt idx="3">
                  <c:v>65</c:v>
                </c:pt>
                <c:pt idx="4">
                  <c:v>38</c:v>
                </c:pt>
              </c:numCache>
            </c:numRef>
          </c:val>
          <c:extLst>
            <c:ext xmlns:c16="http://schemas.microsoft.com/office/drawing/2014/chart" uri="{C3380CC4-5D6E-409C-BE32-E72D297353CC}">
              <c16:uniqueId val="{00000004-AC1E-644E-A55E-EE55F6E88A66}"/>
            </c:ext>
          </c:extLst>
        </c:ser>
        <c:dLbls>
          <c:dLblPos val="inEnd"/>
          <c:showLegendKey val="0"/>
          <c:showVal val="1"/>
          <c:showCatName val="0"/>
          <c:showSerName val="0"/>
          <c:showPercent val="0"/>
          <c:showBubbleSize val="0"/>
        </c:dLbls>
        <c:gapWidth val="80"/>
        <c:overlap val="25"/>
        <c:axId val="647077040"/>
        <c:axId val="647078736"/>
      </c:barChart>
      <c:catAx>
        <c:axId val="647077040"/>
        <c:scaling>
          <c:orientation val="minMax"/>
        </c:scaling>
        <c:delete val="0"/>
        <c:axPos val="b"/>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US" sz="1800" b="1"/>
                  <a:t>Number</a:t>
                </a:r>
                <a:r>
                  <a:rPr lang="en-US" sz="1800" b="1" baseline="0"/>
                  <a:t> of missed visits</a:t>
                </a:r>
                <a:endParaRPr lang="en-US" sz="1800" b="1"/>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cap="none" spc="20" normalizeH="0" baseline="0">
                <a:solidFill>
                  <a:schemeClr val="tx1">
                    <a:lumMod val="65000"/>
                    <a:lumOff val="35000"/>
                  </a:schemeClr>
                </a:solidFill>
                <a:latin typeface="+mn-lt"/>
                <a:ea typeface="+mn-ea"/>
                <a:cs typeface="+mn-cs"/>
              </a:defRPr>
            </a:pPr>
            <a:endParaRPr lang="en-US"/>
          </a:p>
        </c:txPr>
        <c:crossAx val="647078736"/>
        <c:crosses val="autoZero"/>
        <c:auto val="1"/>
        <c:lblAlgn val="ctr"/>
        <c:lblOffset val="100"/>
        <c:noMultiLvlLbl val="0"/>
      </c:catAx>
      <c:valAx>
        <c:axId val="6470787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r>
                  <a:rPr lang="en-US" sz="1800" b="1"/>
                  <a:t>number of UAC participants</a:t>
                </a:r>
              </a:p>
            </c:rich>
          </c:tx>
          <c:layout>
            <c:manualLayout>
              <c:xMode val="edge"/>
              <c:yMode val="edge"/>
              <c:x val="5.1635111876075735E-3"/>
              <c:y val="0.14101560778185168"/>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spc="20" baseline="0">
                <a:solidFill>
                  <a:schemeClr val="tx1">
                    <a:lumMod val="65000"/>
                    <a:lumOff val="35000"/>
                  </a:schemeClr>
                </a:solidFill>
                <a:latin typeface="+mn-lt"/>
                <a:ea typeface="+mn-ea"/>
                <a:cs typeface="+mn-cs"/>
              </a:defRPr>
            </a:pPr>
            <a:endParaRPr lang="en-US"/>
          </a:p>
        </c:txPr>
        <c:crossAx val="64707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047F88-EB33-459D-989D-287865A392AF}" type="datetimeFigureOut">
              <a:rPr lang="en-GB" smtClean="0"/>
              <a:t>19/09/2018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1BDE68-D929-4CC1-A441-D3068376703D}" type="slidenum">
              <a:rPr lang="en-GB" smtClean="0"/>
              <a:t>‹#›</a:t>
            </a:fld>
            <a:endParaRPr lang="en-GB"/>
          </a:p>
        </p:txBody>
      </p:sp>
    </p:spTree>
    <p:extLst>
      <p:ext uri="{BB962C8B-B14F-4D97-AF65-F5344CB8AC3E}">
        <p14:creationId xmlns:p14="http://schemas.microsoft.com/office/powerpoint/2010/main" val="125598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8192A-7E27-4DBB-BF63-3A42623E592C}" type="datetimeFigureOut">
              <a:rPr lang="en-US" smtClean="0"/>
              <a:t>9/19/18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57912-3EA4-47B1-9CC0-B0A93E89449C}" type="slidenum">
              <a:rPr lang="en-US" smtClean="0"/>
              <a:t>‹#›</a:t>
            </a:fld>
            <a:endParaRPr lang="en-US"/>
          </a:p>
        </p:txBody>
      </p:sp>
    </p:spTree>
    <p:extLst>
      <p:ext uri="{BB962C8B-B14F-4D97-AF65-F5344CB8AC3E}">
        <p14:creationId xmlns:p14="http://schemas.microsoft.com/office/powerpoint/2010/main" val="17702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am honored to be here today, presenting our findings on the implementation and effectiveness of </a:t>
            </a:r>
            <a:r>
              <a:rPr lang="en-US" sz="1200" dirty="0">
                <a:latin typeface="+mn-lt"/>
              </a:rPr>
              <a:t>Urban Adherence Groups (UAGs), also known as Urban Adherence Clubs (UACs) </a:t>
            </a:r>
            <a:r>
              <a:rPr lang="en-US" dirty="0"/>
              <a:t>on behalf of the community ART study team.</a:t>
            </a:r>
          </a:p>
        </p:txBody>
      </p:sp>
      <p:sp>
        <p:nvSpPr>
          <p:cNvPr id="4" name="Slide Number Placeholder 3"/>
          <p:cNvSpPr>
            <a:spLocks noGrp="1"/>
          </p:cNvSpPr>
          <p:nvPr>
            <p:ph type="sldNum" sz="quarter" idx="10"/>
          </p:nvPr>
        </p:nvSpPr>
        <p:spPr/>
        <p:txBody>
          <a:bodyPr/>
          <a:lstStyle/>
          <a:p>
            <a:fld id="{54566DF4-69C2-4A0C-A7AA-1D5B209860CC}" type="slidenum">
              <a:rPr lang="en-US" smtClean="0"/>
              <a:t>1</a:t>
            </a:fld>
            <a:endParaRPr lang="en-US"/>
          </a:p>
        </p:txBody>
      </p:sp>
    </p:spTree>
    <p:extLst>
      <p:ext uri="{BB962C8B-B14F-4D97-AF65-F5344CB8AC3E}">
        <p14:creationId xmlns:p14="http://schemas.microsoft.com/office/powerpoint/2010/main" val="6431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In these graphs, The X</a:t>
            </a:r>
            <a:r>
              <a:rPr lang="en-US" b="0" baseline="0" dirty="0"/>
              <a:t>  axis shows Time (1 year follow up) and  Y the Incidence of failure to pick up (Classifying failure as at least 7 days and at least 28 days late) The Blue line shows the control and the red intervention</a:t>
            </a:r>
            <a:r>
              <a:rPr lang="en-US" b="0" dirty="0"/>
              <a:t> .</a:t>
            </a:r>
            <a:r>
              <a:rPr lang="en-US" b="0" baseline="0" dirty="0"/>
              <a:t> </a:t>
            </a:r>
            <a:r>
              <a:rPr lang="en-US" b="0" dirty="0"/>
              <a:t>Our preliminary analysis shows that intervention group has significantly better retention.</a:t>
            </a:r>
          </a:p>
          <a:p>
            <a:endParaRPr lang="en-US" b="0" dirty="0"/>
          </a:p>
        </p:txBody>
      </p:sp>
      <p:sp>
        <p:nvSpPr>
          <p:cNvPr id="4" name="Slide Number Placeholder 3"/>
          <p:cNvSpPr>
            <a:spLocks noGrp="1"/>
          </p:cNvSpPr>
          <p:nvPr>
            <p:ph type="sldNum" sz="quarter" idx="10"/>
          </p:nvPr>
        </p:nvSpPr>
        <p:spPr/>
        <p:txBody>
          <a:bodyPr/>
          <a:lstStyle/>
          <a:p>
            <a:fld id="{4366D85D-2575-D148-A986-DB5BB4EA739B}" type="slidenum">
              <a:rPr lang="en-US" smtClean="0"/>
              <a:t>10</a:t>
            </a:fld>
            <a:endParaRPr lang="en-US"/>
          </a:p>
        </p:txBody>
      </p:sp>
    </p:spTree>
    <p:extLst>
      <p:ext uri="{BB962C8B-B14F-4D97-AF65-F5344CB8AC3E}">
        <p14:creationId xmlns:p14="http://schemas.microsoft.com/office/powerpoint/2010/main" val="106616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multivariate model, </a:t>
            </a:r>
          </a:p>
          <a:p>
            <a:r>
              <a:rPr lang="en-US" sz="1200" b="1" dirty="0"/>
              <a:t>Being Male and in the control group was</a:t>
            </a:r>
            <a:r>
              <a:rPr lang="en-US" sz="1200" b="1" baseline="0" dirty="0"/>
              <a:t> significantly associated with </a:t>
            </a:r>
            <a:r>
              <a:rPr lang="en-US" sz="1200" b="1" dirty="0"/>
              <a:t>late drug pick-up (7 days late) at 12 months of follow-up time, </a:t>
            </a:r>
            <a:r>
              <a:rPr lang="en-US" dirty="0"/>
              <a:t>indicating that the intervention was beneficial.</a:t>
            </a:r>
          </a:p>
          <a:p>
            <a:endParaRPr lang="en-US" dirty="0"/>
          </a:p>
        </p:txBody>
      </p:sp>
      <p:sp>
        <p:nvSpPr>
          <p:cNvPr id="4" name="Slide Number Placeholder 3"/>
          <p:cNvSpPr>
            <a:spLocks noGrp="1"/>
          </p:cNvSpPr>
          <p:nvPr>
            <p:ph type="sldNum" sz="quarter" idx="10"/>
          </p:nvPr>
        </p:nvSpPr>
        <p:spPr/>
        <p:txBody>
          <a:bodyPr/>
          <a:lstStyle/>
          <a:p>
            <a:fld id="{4366D85D-2575-D148-A986-DB5BB4EA739B}" type="slidenum">
              <a:rPr lang="en-US" smtClean="0"/>
              <a:t>11</a:t>
            </a:fld>
            <a:endParaRPr lang="en-US"/>
          </a:p>
        </p:txBody>
      </p:sp>
    </p:spTree>
    <p:extLst>
      <p:ext uri="{BB962C8B-B14F-4D97-AF65-F5344CB8AC3E}">
        <p14:creationId xmlns:p14="http://schemas.microsoft.com/office/powerpoint/2010/main" val="131751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study had some limiltations. We are not yet able to evaluate the sustainability of the intervention as patients were followed only for 12 months. Challenges with missing data in the EMR led us to manual chart</a:t>
            </a:r>
            <a:r>
              <a:rPr lang="en-US" baseline="0" dirty="0"/>
              <a:t> </a:t>
            </a:r>
            <a:r>
              <a:rPr lang="en-US" dirty="0"/>
              <a:t>review and enter any missing data in the system. We will evaluate VL </a:t>
            </a:r>
            <a:r>
              <a:rPr lang="en-US"/>
              <a:t>suppression</a:t>
            </a:r>
            <a:r>
              <a:rPr lang="en-US" baseline="0"/>
              <a:t> </a:t>
            </a:r>
            <a:r>
              <a:rPr lang="en-US"/>
              <a:t>using</a:t>
            </a:r>
            <a:r>
              <a:rPr lang="en-US" baseline="0"/>
              <a:t> </a:t>
            </a:r>
            <a:r>
              <a:rPr lang="en-US"/>
              <a:t> </a:t>
            </a:r>
            <a:r>
              <a:rPr lang="en-US" dirty="0"/>
              <a:t>program data as it becomes available.</a:t>
            </a:r>
          </a:p>
        </p:txBody>
      </p:sp>
      <p:sp>
        <p:nvSpPr>
          <p:cNvPr id="4" name="Slide Number Placeholder 3"/>
          <p:cNvSpPr>
            <a:spLocks noGrp="1"/>
          </p:cNvSpPr>
          <p:nvPr>
            <p:ph type="sldNum" sz="quarter" idx="10"/>
          </p:nvPr>
        </p:nvSpPr>
        <p:spPr/>
        <p:txBody>
          <a:bodyPr/>
          <a:lstStyle/>
          <a:p>
            <a:fld id="{4366D85D-2575-D148-A986-DB5BB4EA739B}" type="slidenum">
              <a:rPr lang="en-US" smtClean="0"/>
              <a:t>12</a:t>
            </a:fld>
            <a:endParaRPr lang="en-US"/>
          </a:p>
        </p:txBody>
      </p:sp>
    </p:spTree>
    <p:extLst>
      <p:ext uri="{BB962C8B-B14F-4D97-AF65-F5344CB8AC3E}">
        <p14:creationId xmlns:p14="http://schemas.microsoft.com/office/powerpoint/2010/main" val="352570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found that 12 month cumulative incidence of first missed dug-pick up was significantly lower than in intervention group compared to the controls. We also found that UAgs were acceptable, feasible, and  highly adoptable. Over time, the majority of patients missed at least one visit, but same day-drug pickup occurring through other means was frequent. When delayed drug pickup did occur, patients usually returned within 1-2 weeks.</a:t>
            </a:r>
          </a:p>
        </p:txBody>
      </p:sp>
      <p:sp>
        <p:nvSpPr>
          <p:cNvPr id="4" name="Slide Number Placeholder 3"/>
          <p:cNvSpPr>
            <a:spLocks noGrp="1"/>
          </p:cNvSpPr>
          <p:nvPr>
            <p:ph type="sldNum" sz="quarter" idx="10"/>
          </p:nvPr>
        </p:nvSpPr>
        <p:spPr/>
        <p:txBody>
          <a:bodyPr/>
          <a:lstStyle/>
          <a:p>
            <a:fld id="{4366D85D-2575-D148-A986-DB5BB4EA739B}" type="slidenum">
              <a:rPr lang="en-US" smtClean="0"/>
              <a:t>13</a:t>
            </a:fld>
            <a:endParaRPr lang="en-US"/>
          </a:p>
        </p:txBody>
      </p:sp>
    </p:spTree>
    <p:extLst>
      <p:ext uri="{BB962C8B-B14F-4D97-AF65-F5344CB8AC3E}">
        <p14:creationId xmlns:p14="http://schemas.microsoft.com/office/powerpoint/2010/main" val="348461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findings have several important implications. First, UAGs are an effective tool in the DSD toolbox to reduce late drug pickup and time out of care. Patients may miss UAG meetings. They should be given alternative means of drug-pick up such as a buddy. DSD models need to be flexible and patient-centered. Finally, successful monitoring and evaluation of UAG programs and other DSD models will need to account for frequent migration into and </a:t>
            </a:r>
            <a:r>
              <a:rPr lang="en-US"/>
              <a:t>out of the model.</a:t>
            </a:r>
          </a:p>
        </p:txBody>
      </p:sp>
      <p:sp>
        <p:nvSpPr>
          <p:cNvPr id="4" name="Slide Number Placeholder 3"/>
          <p:cNvSpPr>
            <a:spLocks noGrp="1"/>
          </p:cNvSpPr>
          <p:nvPr>
            <p:ph type="sldNum" sz="quarter" idx="10"/>
          </p:nvPr>
        </p:nvSpPr>
        <p:spPr/>
        <p:txBody>
          <a:bodyPr/>
          <a:lstStyle/>
          <a:p>
            <a:fld id="{4366D85D-2575-D148-A986-DB5BB4EA739B}" type="slidenum">
              <a:rPr lang="en-US" smtClean="0"/>
              <a:t>14</a:t>
            </a:fld>
            <a:endParaRPr lang="en-US"/>
          </a:p>
        </p:txBody>
      </p:sp>
    </p:spTree>
    <p:extLst>
      <p:ext uri="{BB962C8B-B14F-4D97-AF65-F5344CB8AC3E}">
        <p14:creationId xmlns:p14="http://schemas.microsoft.com/office/powerpoint/2010/main" val="398831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57912-3EA4-47B1-9CC0-B0A93E89449C}" type="slidenum">
              <a:rPr lang="en-US" smtClean="0"/>
              <a:t>15</a:t>
            </a:fld>
            <a:endParaRPr lang="en-US"/>
          </a:p>
        </p:txBody>
      </p:sp>
    </p:spTree>
    <p:extLst>
      <p:ext uri="{BB962C8B-B14F-4D97-AF65-F5344CB8AC3E}">
        <p14:creationId xmlns:p14="http://schemas.microsoft.com/office/powerpoint/2010/main" val="414764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gathered information on patient characteristics and time to drug pick-up from SmartCare, which helped with the primary and secondary clinical outcomes. [BE SURE TO CLICK ENTER TWICE]</a:t>
            </a:r>
          </a:p>
          <a:p>
            <a:r>
              <a:rPr lang="en-US" dirty="0"/>
              <a:t>The group register and depature log helped us to track attendance at meetings and departure from group or clinic while interviews and focus group discussions with both HCWs and patients helped us understand [CLICK/HIT ENTER] the acceptability, appropriateness and feasibility.</a:t>
            </a:r>
          </a:p>
        </p:txBody>
      </p:sp>
      <p:sp>
        <p:nvSpPr>
          <p:cNvPr id="4" name="Slide Number Placeholder 3"/>
          <p:cNvSpPr>
            <a:spLocks noGrp="1"/>
          </p:cNvSpPr>
          <p:nvPr>
            <p:ph type="sldNum" sz="quarter" idx="10"/>
          </p:nvPr>
        </p:nvSpPr>
        <p:spPr/>
        <p:txBody>
          <a:bodyPr/>
          <a:lstStyle/>
          <a:p>
            <a:fld id="{4366D85D-2575-D148-A986-DB5BB4EA739B}" type="slidenum">
              <a:rPr lang="en-US" smtClean="0"/>
              <a:t>2</a:t>
            </a:fld>
            <a:endParaRPr lang="en-US"/>
          </a:p>
        </p:txBody>
      </p:sp>
    </p:spTree>
    <p:extLst>
      <p:ext uri="{BB962C8B-B14F-4D97-AF65-F5344CB8AC3E}">
        <p14:creationId xmlns:p14="http://schemas.microsoft.com/office/powerpoint/2010/main" val="203636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5 intervention and 5 control sites matched for clinic population and urbanicity. There were more patients in the intervention than control grops but both populations were similar at baseline in terms of sex, age, enrollment who stage, CD4 count both when enrolled in HIV care and in study, time on ART, estimated proportion of time patient had ART in their possession and late drug pick-up in the last year</a:t>
            </a:r>
          </a:p>
          <a:p>
            <a:endParaRPr lang="en-US" dirty="0"/>
          </a:p>
        </p:txBody>
      </p:sp>
      <p:sp>
        <p:nvSpPr>
          <p:cNvPr id="4" name="Slide Number Placeholder 3"/>
          <p:cNvSpPr>
            <a:spLocks noGrp="1"/>
          </p:cNvSpPr>
          <p:nvPr>
            <p:ph type="sldNum" sz="quarter" idx="10"/>
          </p:nvPr>
        </p:nvSpPr>
        <p:spPr/>
        <p:txBody>
          <a:bodyPr/>
          <a:lstStyle/>
          <a:p>
            <a:fld id="{4366D85D-2575-D148-A986-DB5BB4EA739B}" type="slidenum">
              <a:rPr lang="en-US" smtClean="0"/>
              <a:t>3</a:t>
            </a:fld>
            <a:endParaRPr lang="en-US"/>
          </a:p>
        </p:txBody>
      </p:sp>
    </p:spTree>
    <p:extLst>
      <p:ext uri="{BB962C8B-B14F-4D97-AF65-F5344CB8AC3E}">
        <p14:creationId xmlns:p14="http://schemas.microsoft.com/office/powerpoint/2010/main" val="108249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the end of the study about 7% had left the study. After about 3 months, patients started leaving usually due to being sent to MCH when pregnant or transferred to another clinic. Less than 1% of the 594 UAG members left because they preferred facility-based care and Less than 1% of the 594 were removed for not following code of conduct</a:t>
            </a:r>
          </a:p>
        </p:txBody>
      </p:sp>
      <p:sp>
        <p:nvSpPr>
          <p:cNvPr id="4" name="Slide Number Placeholder 3"/>
          <p:cNvSpPr>
            <a:spLocks noGrp="1"/>
          </p:cNvSpPr>
          <p:nvPr>
            <p:ph type="sldNum" sz="quarter" idx="10"/>
          </p:nvPr>
        </p:nvSpPr>
        <p:spPr/>
        <p:txBody>
          <a:bodyPr/>
          <a:lstStyle/>
          <a:p>
            <a:fld id="{4366D85D-2575-D148-A986-DB5BB4EA739B}" type="slidenum">
              <a:rPr lang="en-US" smtClean="0"/>
              <a:t>4</a:t>
            </a:fld>
            <a:endParaRPr lang="en-US"/>
          </a:p>
        </p:txBody>
      </p:sp>
    </p:spTree>
    <p:extLst>
      <p:ext uri="{BB962C8B-B14F-4D97-AF65-F5344CB8AC3E}">
        <p14:creationId xmlns:p14="http://schemas.microsoft.com/office/powerpoint/2010/main" val="276817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597 offered , 594 (99%) accepted</a:t>
            </a:r>
            <a:r>
              <a:rPr lang="en-US" baseline="0" dirty="0"/>
              <a:t> to join UAGs/ UACs and </a:t>
            </a:r>
            <a:r>
              <a:rPr lang="en-US" dirty="0"/>
              <a:t>most attended at least one meeting</a:t>
            </a:r>
          </a:p>
        </p:txBody>
      </p:sp>
      <p:sp>
        <p:nvSpPr>
          <p:cNvPr id="4" name="Slide Number Placeholder 3"/>
          <p:cNvSpPr>
            <a:spLocks noGrp="1"/>
          </p:cNvSpPr>
          <p:nvPr>
            <p:ph type="sldNum" sz="quarter" idx="10"/>
          </p:nvPr>
        </p:nvSpPr>
        <p:spPr/>
        <p:txBody>
          <a:bodyPr/>
          <a:lstStyle/>
          <a:p>
            <a:fld id="{4366D85D-2575-D148-A986-DB5BB4EA739B}" type="slidenum">
              <a:rPr lang="en-US" smtClean="0"/>
              <a:t>5</a:t>
            </a:fld>
            <a:endParaRPr lang="en-US"/>
          </a:p>
        </p:txBody>
      </p:sp>
    </p:spTree>
    <p:extLst>
      <p:ext uri="{BB962C8B-B14F-4D97-AF65-F5344CB8AC3E}">
        <p14:creationId xmlns:p14="http://schemas.microsoft.com/office/powerpoint/2010/main" val="261433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Looking at attendance at scheduled appointments among UAG participants, 40% attended all visits. Though the majority missed one or more visits, this does not necessarily mean a missed pharmacy pick-up [SWITCH TO NEXT SLIDE]</a:t>
            </a:r>
          </a:p>
        </p:txBody>
      </p:sp>
      <p:sp>
        <p:nvSpPr>
          <p:cNvPr id="4" name="Slide Number Placeholder 3"/>
          <p:cNvSpPr>
            <a:spLocks noGrp="1"/>
          </p:cNvSpPr>
          <p:nvPr>
            <p:ph type="sldNum" sz="quarter" idx="10"/>
          </p:nvPr>
        </p:nvSpPr>
        <p:spPr/>
        <p:txBody>
          <a:bodyPr/>
          <a:lstStyle/>
          <a:p>
            <a:fld id="{4366D85D-2575-D148-A986-DB5BB4EA739B}" type="slidenum">
              <a:rPr lang="en-US" smtClean="0"/>
              <a:t>6</a:t>
            </a:fld>
            <a:endParaRPr lang="en-US"/>
          </a:p>
        </p:txBody>
      </p:sp>
    </p:spTree>
    <p:extLst>
      <p:ext uri="{BB962C8B-B14F-4D97-AF65-F5344CB8AC3E}">
        <p14:creationId xmlns:p14="http://schemas.microsoft.com/office/powerpoint/2010/main" val="408018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0" dirty="0"/>
              <a:t>Of the UAG meetings that were missed, a 3</a:t>
            </a:r>
            <a:r>
              <a:rPr lang="en-US" i="0" baseline="30000" dirty="0"/>
              <a:t>rd</a:t>
            </a:r>
            <a:r>
              <a:rPr lang="en-US" i="0" dirty="0"/>
              <a:t> still resulted in a same day drug pick up either by a buddy who came to the UAG meeting or the patient showing up at the clinic on the same day. </a:t>
            </a:r>
            <a:r>
              <a:rPr lang="en-US" b="1" i="0" dirty="0"/>
              <a:t>These along with attended visits means that 88% of the scheduled meetings resulted in ARVs being picked up on the same day. Also as shown in the red box, </a:t>
            </a:r>
          </a:p>
        </p:txBody>
      </p:sp>
      <p:sp>
        <p:nvSpPr>
          <p:cNvPr id="4" name="Slide Number Placeholder 3"/>
          <p:cNvSpPr>
            <a:spLocks noGrp="1"/>
          </p:cNvSpPr>
          <p:nvPr>
            <p:ph type="sldNum" sz="quarter" idx="10"/>
          </p:nvPr>
        </p:nvSpPr>
        <p:spPr/>
        <p:txBody>
          <a:bodyPr/>
          <a:lstStyle/>
          <a:p>
            <a:fld id="{4366D85D-2575-D148-A986-DB5BB4EA739B}" type="slidenum">
              <a:rPr lang="en-US" smtClean="0"/>
              <a:t>7</a:t>
            </a:fld>
            <a:endParaRPr lang="en-US"/>
          </a:p>
        </p:txBody>
      </p:sp>
    </p:spTree>
    <p:extLst>
      <p:ext uri="{BB962C8B-B14F-4D97-AF65-F5344CB8AC3E}">
        <p14:creationId xmlns:p14="http://schemas.microsoft.com/office/powerpoint/2010/main" val="334561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455 who did not pick ARVs on the same day, about half had returned by the 28</a:t>
            </a:r>
            <a:r>
              <a:rPr lang="en-US" baseline="30000" dirty="0"/>
              <a:t>th</a:t>
            </a:r>
            <a:r>
              <a:rPr lang="en-US" dirty="0"/>
              <a:t> day of the meeting. </a:t>
            </a:r>
          </a:p>
        </p:txBody>
      </p:sp>
      <p:sp>
        <p:nvSpPr>
          <p:cNvPr id="4" name="Slide Number Placeholder 3"/>
          <p:cNvSpPr>
            <a:spLocks noGrp="1"/>
          </p:cNvSpPr>
          <p:nvPr>
            <p:ph type="sldNum" sz="quarter" idx="10"/>
          </p:nvPr>
        </p:nvSpPr>
        <p:spPr/>
        <p:txBody>
          <a:bodyPr/>
          <a:lstStyle/>
          <a:p>
            <a:fld id="{4366D85D-2575-D148-A986-DB5BB4EA739B}" type="slidenum">
              <a:rPr lang="en-US" smtClean="0"/>
              <a:t>8</a:t>
            </a:fld>
            <a:endParaRPr lang="en-US"/>
          </a:p>
        </p:txBody>
      </p:sp>
    </p:spTree>
    <p:extLst>
      <p:ext uri="{BB962C8B-B14F-4D97-AF65-F5344CB8AC3E}">
        <p14:creationId xmlns:p14="http://schemas.microsoft.com/office/powerpoint/2010/main" val="375703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that 80% of the UAG meetings were attended because people valued group support.</a:t>
            </a:r>
          </a:p>
          <a:p>
            <a:r>
              <a:rPr lang="en-US" dirty="0"/>
              <a:t>In FGDs,</a:t>
            </a:r>
          </a:p>
          <a:p>
            <a:r>
              <a:rPr lang="en-US" dirty="0"/>
              <a:t>Both health care workers and patients agreed UAgs were generally appropriate in terms of clinical care, </a:t>
            </a:r>
            <a:r>
              <a:rPr lang="en-US" dirty="0" err="1"/>
              <a:t>pscyho</a:t>
            </a:r>
            <a:r>
              <a:rPr lang="en-US" dirty="0"/>
              <a:t>-social outcomes and reduction in disengagement from care</a:t>
            </a:r>
          </a:p>
          <a:p>
            <a:r>
              <a:rPr lang="en-US" dirty="0"/>
              <a:t>Patients said it </a:t>
            </a:r>
          </a:p>
          <a:p>
            <a:pPr lvl="1"/>
            <a:r>
              <a:rPr lang="en-US" dirty="0"/>
              <a:t>Reduced stress and logistics in accessing medication </a:t>
            </a:r>
          </a:p>
          <a:p>
            <a:pPr lvl="1"/>
            <a:r>
              <a:rPr lang="en-US" dirty="0"/>
              <a:t>Improved access to information and support during group sessions</a:t>
            </a:r>
          </a:p>
          <a:p>
            <a:r>
              <a:rPr lang="en-US" dirty="0"/>
              <a:t>However, Health Care Workers suggested that</a:t>
            </a:r>
          </a:p>
          <a:p>
            <a:pPr lvl="1"/>
            <a:r>
              <a:rPr lang="en-US" dirty="0"/>
              <a:t> one-on-one counselling was more effective and appropriate</a:t>
            </a:r>
          </a:p>
          <a:p>
            <a:pPr lvl="1"/>
            <a:r>
              <a:rPr lang="en-US" dirty="0"/>
              <a:t>Members should be required to be on ART for 12 months (instead of 6)</a:t>
            </a:r>
          </a:p>
          <a:p>
            <a:endParaRPr lang="en-US" dirty="0"/>
          </a:p>
        </p:txBody>
      </p:sp>
      <p:sp>
        <p:nvSpPr>
          <p:cNvPr id="4" name="Slide Number Placeholder 3"/>
          <p:cNvSpPr>
            <a:spLocks noGrp="1"/>
          </p:cNvSpPr>
          <p:nvPr>
            <p:ph type="sldNum" sz="quarter" idx="10"/>
          </p:nvPr>
        </p:nvSpPr>
        <p:spPr/>
        <p:txBody>
          <a:bodyPr/>
          <a:lstStyle/>
          <a:p>
            <a:fld id="{4366D85D-2575-D148-A986-DB5BB4EA739B}" type="slidenum">
              <a:rPr lang="en-US" smtClean="0"/>
              <a:t>9</a:t>
            </a:fld>
            <a:endParaRPr lang="en-US"/>
          </a:p>
        </p:txBody>
      </p:sp>
    </p:spTree>
    <p:extLst>
      <p:ext uri="{BB962C8B-B14F-4D97-AF65-F5344CB8AC3E}">
        <p14:creationId xmlns:p14="http://schemas.microsoft.com/office/powerpoint/2010/main" val="125405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9397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212467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56723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D08FE3-DE51-429D-9331-7B322C238986}"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71934-A810-45F7-BBCE-6D9DEB792141}" type="slidenum">
              <a:rPr lang="en-GB" smtClean="0"/>
              <a:t>‹#›</a:t>
            </a:fld>
            <a:endParaRPr lang="en-GB"/>
          </a:p>
        </p:txBody>
      </p:sp>
    </p:spTree>
    <p:extLst>
      <p:ext uri="{BB962C8B-B14F-4D97-AF65-F5344CB8AC3E}">
        <p14:creationId xmlns:p14="http://schemas.microsoft.com/office/powerpoint/2010/main" val="14809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82567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9158E-A620-4EA5-8BC9-55EE79863C14}"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74746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59158E-A620-4EA5-8BC9-55EE79863C14}"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6496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59158E-A620-4EA5-8BC9-55EE79863C14}" type="datetimeFigureOut">
              <a:rPr lang="en-GB" smtClean="0"/>
              <a:t>19/09/2018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274738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59158E-A620-4EA5-8BC9-55EE79863C14}" type="datetimeFigureOut">
              <a:rPr lang="en-GB" smtClean="0"/>
              <a:t>19/09/2018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69818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9158E-A620-4EA5-8BC9-55EE79863C14}" type="datetimeFigureOut">
              <a:rPr lang="en-GB" smtClean="0"/>
              <a:t>19/09/2018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43467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9158E-A620-4EA5-8BC9-55EE79863C14}"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140011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59158E-A620-4EA5-8BC9-55EE79863C14}"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CD9BA-B8DF-4E25-A2B1-D02D4FFFA842}" type="slidenum">
              <a:rPr lang="en-GB" smtClean="0"/>
              <a:t>‹#›</a:t>
            </a:fld>
            <a:endParaRPr lang="en-GB"/>
          </a:p>
        </p:txBody>
      </p:sp>
    </p:spTree>
    <p:extLst>
      <p:ext uri="{BB962C8B-B14F-4D97-AF65-F5344CB8AC3E}">
        <p14:creationId xmlns:p14="http://schemas.microsoft.com/office/powerpoint/2010/main" val="389570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9158E-A620-4EA5-8BC9-55EE79863C14}" type="datetimeFigureOut">
              <a:rPr lang="en-GB" smtClean="0"/>
              <a:t>19/09/2018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CD9BA-B8DF-4E25-A2B1-D02D4FFFA842}" type="slidenum">
              <a:rPr lang="en-GB" smtClean="0"/>
              <a:t>‹#›</a:t>
            </a:fld>
            <a:endParaRPr lang="en-GB"/>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311900"/>
            <a:ext cx="2495550" cy="54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63206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08FE3-DE51-429D-9331-7B322C238986}" type="datetimeFigureOut">
              <a:rPr lang="en-GB" smtClean="0"/>
              <a:t>19/09/2018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71934-A810-45F7-BBCE-6D9DEB792141}" type="slidenum">
              <a:rPr lang="en-GB" smtClean="0"/>
              <a:t>‹#›</a:t>
            </a:fld>
            <a:endParaRPr lang="en-GB"/>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472" y="5943600"/>
            <a:ext cx="883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763180"/>
      </p:ext>
    </p:extLst>
  </p:cSld>
  <p:clrMap bg1="lt1" tx1="dk1" bg2="lt2" tx2="dk2" accent1="accent1" accent2="accent2" accent3="accent3" accent4="accent4" accent5="accent5" accent6="accent6" hlink="hlink" folHlink="folHlink"/>
  <p:sldLayoutIdLst>
    <p:sldLayoutId id="21474838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0"/>
          </a:xfrm>
        </p:spPr>
        <p:txBody>
          <a:bodyPr>
            <a:normAutofit/>
          </a:bodyPr>
          <a:lstStyle/>
          <a:p>
            <a:r>
              <a:rPr lang="en-US" sz="4000" dirty="0">
                <a:latin typeface="+mn-lt"/>
              </a:rPr>
              <a:t>Community ART for Retention in Zambia: </a:t>
            </a:r>
            <a:br>
              <a:rPr lang="en-US" sz="4000" dirty="0">
                <a:latin typeface="+mn-lt"/>
              </a:rPr>
            </a:br>
            <a:r>
              <a:rPr lang="en-US" sz="4000" dirty="0">
                <a:latin typeface="+mn-lt"/>
              </a:rPr>
              <a:t>Urban Adherence Groups (UAG)</a:t>
            </a:r>
          </a:p>
        </p:txBody>
      </p:sp>
      <p:sp>
        <p:nvSpPr>
          <p:cNvPr id="3" name="Subtitle 2"/>
          <p:cNvSpPr>
            <a:spLocks noGrp="1"/>
          </p:cNvSpPr>
          <p:nvPr>
            <p:ph type="subTitle" idx="1"/>
          </p:nvPr>
        </p:nvSpPr>
        <p:spPr>
          <a:xfrm>
            <a:off x="228600" y="2971800"/>
            <a:ext cx="8610600" cy="1905000"/>
          </a:xfrm>
        </p:spPr>
        <p:txBody>
          <a:bodyPr>
            <a:normAutofit fontScale="77500" lnSpcReduction="20000"/>
          </a:bodyPr>
          <a:lstStyle/>
          <a:p>
            <a:r>
              <a:rPr lang="en-US" sz="2600" dirty="0"/>
              <a:t>Centre for Infectious Disease Research in Zambia (CIDRZ)</a:t>
            </a:r>
          </a:p>
          <a:p>
            <a:r>
              <a:rPr lang="en-US" sz="2600" dirty="0"/>
              <a:t>In partnership with the Zambian Ministry of Health </a:t>
            </a:r>
          </a:p>
          <a:p>
            <a:endParaRPr lang="en-US" sz="2600" dirty="0"/>
          </a:p>
          <a:p>
            <a:r>
              <a:rPr lang="en-US" sz="2600" dirty="0"/>
              <a:t>Sponsor: Bill &amp; Melinda Gates Foundation</a:t>
            </a:r>
          </a:p>
          <a:p>
            <a:endParaRPr lang="en-US" sz="2600" dirty="0"/>
          </a:p>
          <a:p>
            <a:r>
              <a:rPr lang="en-US" sz="2600" dirty="0"/>
              <a:t>19</a:t>
            </a:r>
            <a:r>
              <a:rPr lang="en-US" sz="2600" baseline="30000" dirty="0"/>
              <a:t>th</a:t>
            </a:r>
            <a:r>
              <a:rPr lang="en-US" sz="2600" dirty="0"/>
              <a:t> September 2018</a:t>
            </a:r>
          </a:p>
          <a:p>
            <a:endParaRPr lang="en-US" sz="2600" dirty="0"/>
          </a:p>
          <a:p>
            <a:endParaRPr lang="en-US" dirty="0"/>
          </a:p>
        </p:txBody>
      </p:sp>
      <p:sp>
        <p:nvSpPr>
          <p:cNvPr id="4" name="TextBox 3"/>
          <p:cNvSpPr txBox="1"/>
          <p:nvPr/>
        </p:nvSpPr>
        <p:spPr>
          <a:xfrm>
            <a:off x="849086" y="5405789"/>
            <a:ext cx="7391400" cy="369332"/>
          </a:xfrm>
          <a:prstGeom prst="rect">
            <a:avLst/>
          </a:prstGeom>
          <a:noFill/>
        </p:spPr>
        <p:txBody>
          <a:bodyPr wrap="square" rtlCol="0">
            <a:spAutoFit/>
          </a:bodyPr>
          <a:lstStyle/>
          <a:p>
            <a:r>
              <a:rPr lang="en-US" b="1" dirty="0"/>
              <a:t>Collaborators: James Cooke University, Johns Hopkins, UAB, UCSF, UNZA</a:t>
            </a:r>
            <a:endParaRPr lang="en-US" dirty="0"/>
          </a:p>
        </p:txBody>
      </p:sp>
      <p:sp>
        <p:nvSpPr>
          <p:cNvPr id="6" name="TextBox 5"/>
          <p:cNvSpPr txBox="1"/>
          <p:nvPr/>
        </p:nvSpPr>
        <p:spPr>
          <a:xfrm>
            <a:off x="-228599" y="6308725"/>
            <a:ext cx="3200400" cy="758290"/>
          </a:xfrm>
          <a:prstGeom prst="rect">
            <a:avLst/>
          </a:prstGeom>
          <a:noFill/>
        </p:spPr>
        <p:txBody>
          <a:bodyPr wrap="square" rtlCol="0">
            <a:spAutoFit/>
          </a:bodyPr>
          <a:lstStyle/>
          <a:p>
            <a:endParaRPr lang="en-US"/>
          </a:p>
        </p:txBody>
      </p:sp>
      <p:sp>
        <p:nvSpPr>
          <p:cNvPr id="7" name="TextBox 6"/>
          <p:cNvSpPr txBox="1"/>
          <p:nvPr/>
        </p:nvSpPr>
        <p:spPr>
          <a:xfrm>
            <a:off x="-76199" y="6461125"/>
            <a:ext cx="3200400" cy="75829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07199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E057B-1D71-464F-8AFB-04AC278C1F12}"/>
              </a:ext>
            </a:extLst>
          </p:cNvPr>
          <p:cNvPicPr>
            <a:picLocks noChangeAspect="1"/>
          </p:cNvPicPr>
          <p:nvPr/>
        </p:nvPicPr>
        <p:blipFill>
          <a:blip r:embed="rId3"/>
          <a:stretch>
            <a:fillRect/>
          </a:stretch>
        </p:blipFill>
        <p:spPr>
          <a:xfrm>
            <a:off x="4936965" y="2281321"/>
            <a:ext cx="3548476" cy="2580710"/>
          </a:xfrm>
          <a:prstGeom prst="rect">
            <a:avLst/>
          </a:prstGeom>
        </p:spPr>
      </p:pic>
      <p:pic>
        <p:nvPicPr>
          <p:cNvPr id="9" name="Picture 8">
            <a:extLst>
              <a:ext uri="{FF2B5EF4-FFF2-40B4-BE49-F238E27FC236}">
                <a16:creationId xmlns:a16="http://schemas.microsoft.com/office/drawing/2014/main" id="{DECA7428-5830-0141-959D-42E802A5CCAF}"/>
              </a:ext>
            </a:extLst>
          </p:cNvPr>
          <p:cNvPicPr>
            <a:picLocks noChangeAspect="1"/>
          </p:cNvPicPr>
          <p:nvPr/>
        </p:nvPicPr>
        <p:blipFill>
          <a:blip r:embed="rId4"/>
          <a:stretch>
            <a:fillRect/>
          </a:stretch>
        </p:blipFill>
        <p:spPr>
          <a:xfrm>
            <a:off x="555439" y="2284647"/>
            <a:ext cx="3578957" cy="2602877"/>
          </a:xfrm>
          <a:prstGeom prst="rect">
            <a:avLst/>
          </a:prstGeom>
        </p:spPr>
      </p:pic>
      <p:sp>
        <p:nvSpPr>
          <p:cNvPr id="2" name="Title 1">
            <a:extLst>
              <a:ext uri="{FF2B5EF4-FFF2-40B4-BE49-F238E27FC236}">
                <a16:creationId xmlns:a16="http://schemas.microsoft.com/office/drawing/2014/main" id="{EB51D683-FEF9-1845-B89B-63A28DBAE75B}"/>
              </a:ext>
            </a:extLst>
          </p:cNvPr>
          <p:cNvSpPr>
            <a:spLocks noGrp="1"/>
          </p:cNvSpPr>
          <p:nvPr>
            <p:ph type="title"/>
          </p:nvPr>
        </p:nvSpPr>
        <p:spPr>
          <a:xfrm>
            <a:off x="676080" y="307963"/>
            <a:ext cx="8015177" cy="994172"/>
          </a:xfrm>
        </p:spPr>
        <p:txBody>
          <a:bodyPr>
            <a:noAutofit/>
          </a:bodyPr>
          <a:lstStyle/>
          <a:p>
            <a:r>
              <a:rPr lang="en-US" sz="2700" b="1" dirty="0">
                <a:solidFill>
                  <a:schemeClr val="tx2">
                    <a:lumMod val="60000"/>
                    <a:lumOff val="40000"/>
                  </a:schemeClr>
                </a:solidFill>
              </a:rPr>
              <a:t>Intervention group more likely to pick up drugs</a:t>
            </a:r>
            <a:endParaRPr lang="en-US" sz="2700" b="1" strike="sngStrike" dirty="0">
              <a:solidFill>
                <a:schemeClr val="tx2">
                  <a:lumMod val="60000"/>
                  <a:lumOff val="40000"/>
                </a:schemeClr>
              </a:solidFill>
            </a:endParaRPr>
          </a:p>
        </p:txBody>
      </p:sp>
      <p:sp>
        <p:nvSpPr>
          <p:cNvPr id="7" name="TextBox 6">
            <a:extLst>
              <a:ext uri="{FF2B5EF4-FFF2-40B4-BE49-F238E27FC236}">
                <a16:creationId xmlns:a16="http://schemas.microsoft.com/office/drawing/2014/main" id="{3B96807C-F5E9-A74D-8740-AC1DD0D21269}"/>
              </a:ext>
            </a:extLst>
          </p:cNvPr>
          <p:cNvSpPr txBox="1"/>
          <p:nvPr/>
        </p:nvSpPr>
        <p:spPr>
          <a:xfrm>
            <a:off x="470264" y="4863224"/>
            <a:ext cx="3664132" cy="369332"/>
          </a:xfrm>
          <a:prstGeom prst="rect">
            <a:avLst/>
          </a:prstGeom>
          <a:noFill/>
        </p:spPr>
        <p:txBody>
          <a:bodyPr wrap="square" rtlCol="0">
            <a:spAutoFit/>
          </a:bodyPr>
          <a:lstStyle/>
          <a:p>
            <a:pPr algn="ctr"/>
            <a:r>
              <a:rPr lang="en-US" dirty="0"/>
              <a:t>7 Days Late</a:t>
            </a:r>
          </a:p>
        </p:txBody>
      </p:sp>
      <p:sp>
        <p:nvSpPr>
          <p:cNvPr id="10" name="TextBox 9">
            <a:extLst>
              <a:ext uri="{FF2B5EF4-FFF2-40B4-BE49-F238E27FC236}">
                <a16:creationId xmlns:a16="http://schemas.microsoft.com/office/drawing/2014/main" id="{3FA27F4D-19FE-5D4C-9E90-26D130A0D6B7}"/>
              </a:ext>
            </a:extLst>
          </p:cNvPr>
          <p:cNvSpPr txBox="1"/>
          <p:nvPr/>
        </p:nvSpPr>
        <p:spPr>
          <a:xfrm>
            <a:off x="5027125" y="4862030"/>
            <a:ext cx="3664132" cy="369332"/>
          </a:xfrm>
          <a:prstGeom prst="rect">
            <a:avLst/>
          </a:prstGeom>
          <a:noFill/>
        </p:spPr>
        <p:txBody>
          <a:bodyPr wrap="square" rtlCol="0">
            <a:spAutoFit/>
          </a:bodyPr>
          <a:lstStyle/>
          <a:p>
            <a:pPr algn="ctr"/>
            <a:r>
              <a:rPr lang="en-US" dirty="0"/>
              <a:t>28 Days Late</a:t>
            </a:r>
          </a:p>
        </p:txBody>
      </p:sp>
      <p:sp>
        <p:nvSpPr>
          <p:cNvPr id="11" name="TextBox 10">
            <a:extLst>
              <a:ext uri="{FF2B5EF4-FFF2-40B4-BE49-F238E27FC236}">
                <a16:creationId xmlns:a16="http://schemas.microsoft.com/office/drawing/2014/main" id="{10B68EC6-5E98-AB44-8749-8BE70239C25D}"/>
              </a:ext>
            </a:extLst>
          </p:cNvPr>
          <p:cNvSpPr txBox="1"/>
          <p:nvPr/>
        </p:nvSpPr>
        <p:spPr>
          <a:xfrm>
            <a:off x="6075472" y="3209912"/>
            <a:ext cx="1767739" cy="230832"/>
          </a:xfrm>
          <a:prstGeom prst="rect">
            <a:avLst/>
          </a:prstGeom>
          <a:solidFill>
            <a:schemeClr val="bg1"/>
          </a:solidFill>
          <a:ln>
            <a:solidFill>
              <a:schemeClr val="tx1"/>
            </a:solidFill>
          </a:ln>
        </p:spPr>
        <p:txBody>
          <a:bodyPr wrap="square" rtlCol="0">
            <a:spAutoFit/>
          </a:bodyPr>
          <a:lstStyle/>
          <a:p>
            <a:pPr algn="ctr"/>
            <a:r>
              <a:rPr lang="en-US" sz="900" dirty="0">
                <a:solidFill>
                  <a:srgbClr val="000000"/>
                </a:solidFill>
                <a:latin typeface="Calibri" panose="020F0502020204030204" pitchFamily="34" charset="0"/>
                <a:ea typeface="Times New Roman" pitchFamily="2" charset="0"/>
                <a:cs typeface="Times New Roman" pitchFamily="2" charset="0"/>
              </a:rPr>
              <a:t>Control: 0.46 (95% CI: 0.41 – 0.50)</a:t>
            </a:r>
            <a:endParaRPr lang="en-US" sz="900" dirty="0">
              <a:latin typeface="Times New Roman" pitchFamily="2" charset="0"/>
              <a:ea typeface="Times New Roman" pitchFamily="2" charset="0"/>
              <a:cs typeface="Times New Roman" pitchFamily="2" charset="0"/>
            </a:endParaRPr>
          </a:p>
        </p:txBody>
      </p:sp>
      <p:sp>
        <p:nvSpPr>
          <p:cNvPr id="12" name="TextBox 11">
            <a:extLst>
              <a:ext uri="{FF2B5EF4-FFF2-40B4-BE49-F238E27FC236}">
                <a16:creationId xmlns:a16="http://schemas.microsoft.com/office/drawing/2014/main" id="{EAA6D0AA-C09D-E348-A649-4BE1098AEE45}"/>
              </a:ext>
            </a:extLst>
          </p:cNvPr>
          <p:cNvSpPr txBox="1"/>
          <p:nvPr/>
        </p:nvSpPr>
        <p:spPr>
          <a:xfrm>
            <a:off x="6859194" y="4031524"/>
            <a:ext cx="1968035" cy="216644"/>
          </a:xfrm>
          <a:prstGeom prst="rect">
            <a:avLst/>
          </a:prstGeom>
          <a:solidFill>
            <a:schemeClr val="bg1"/>
          </a:solidFill>
          <a:ln>
            <a:solidFill>
              <a:schemeClr val="tx1"/>
            </a:solidFill>
          </a:ln>
        </p:spPr>
        <p:txBody>
          <a:bodyPr wrap="square" rtlCol="0">
            <a:noAutofit/>
          </a:bodyPr>
          <a:lstStyle/>
          <a:p>
            <a:r>
              <a:rPr lang="en-US" sz="900" dirty="0">
                <a:solidFill>
                  <a:srgbClr val="000000"/>
                </a:solidFill>
                <a:latin typeface="Calibri" panose="020F0502020204030204" pitchFamily="34" charset="0"/>
                <a:ea typeface="Times New Roman" pitchFamily="2" charset="0"/>
                <a:cs typeface="Times New Roman" pitchFamily="2" charset="0"/>
              </a:rPr>
              <a:t>Intervention: 0.20 (95% CI: 0.17 - 0.24)</a:t>
            </a:r>
            <a:endParaRPr lang="en-US" sz="900" dirty="0">
              <a:latin typeface="Times New Roman" pitchFamily="2" charset="0"/>
              <a:ea typeface="Times New Roman" pitchFamily="2" charset="0"/>
              <a:cs typeface="Times New Roman" pitchFamily="2" charset="0"/>
            </a:endParaRPr>
          </a:p>
        </p:txBody>
      </p:sp>
      <p:cxnSp>
        <p:nvCxnSpPr>
          <p:cNvPr id="15" name="Straight Connector 14">
            <a:extLst>
              <a:ext uri="{FF2B5EF4-FFF2-40B4-BE49-F238E27FC236}">
                <a16:creationId xmlns:a16="http://schemas.microsoft.com/office/drawing/2014/main" id="{B85E364E-4441-2F4B-BB8F-A68AE7CB117C}"/>
              </a:ext>
            </a:extLst>
          </p:cNvPr>
          <p:cNvCxnSpPr>
            <a:cxnSpLocks/>
          </p:cNvCxnSpPr>
          <p:nvPr/>
        </p:nvCxnSpPr>
        <p:spPr>
          <a:xfrm>
            <a:off x="364965" y="1302135"/>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F5AB275-8249-ED4C-A46E-044499AD22AA}"/>
              </a:ext>
            </a:extLst>
          </p:cNvPr>
          <p:cNvSpPr txBox="1"/>
          <p:nvPr/>
        </p:nvSpPr>
        <p:spPr>
          <a:xfrm>
            <a:off x="555439" y="5378819"/>
            <a:ext cx="3578957" cy="300082"/>
          </a:xfrm>
          <a:prstGeom prst="rect">
            <a:avLst/>
          </a:prstGeom>
          <a:noFill/>
        </p:spPr>
        <p:txBody>
          <a:bodyPr wrap="square" rtlCol="0">
            <a:spAutoFit/>
          </a:bodyPr>
          <a:lstStyle/>
          <a:p>
            <a:pPr algn="ctr"/>
            <a:r>
              <a:rPr lang="en-US" sz="1350" dirty="0"/>
              <a:t>Log-rank test: p &lt; 0.0001 </a:t>
            </a:r>
          </a:p>
        </p:txBody>
      </p:sp>
      <p:sp>
        <p:nvSpPr>
          <p:cNvPr id="5" name="TextBox 11">
            <a:extLst>
              <a:ext uri="{FF2B5EF4-FFF2-40B4-BE49-F238E27FC236}">
                <a16:creationId xmlns:a16="http://schemas.microsoft.com/office/drawing/2014/main" id="{2892B4FA-7720-CE42-B4E9-31E93501854A}"/>
              </a:ext>
            </a:extLst>
          </p:cNvPr>
          <p:cNvSpPr txBox="1"/>
          <p:nvPr/>
        </p:nvSpPr>
        <p:spPr>
          <a:xfrm>
            <a:off x="2615233" y="3950934"/>
            <a:ext cx="1976438" cy="193834"/>
          </a:xfrm>
          <a:prstGeom prst="rect">
            <a:avLst/>
          </a:prstGeom>
          <a:solidFill>
            <a:schemeClr val="bg1"/>
          </a:solidFill>
          <a:ln>
            <a:solidFill>
              <a:schemeClr val="tx1"/>
            </a:solidFill>
          </a:ln>
        </p:spPr>
        <p:txBody>
          <a:bodyPr wrap="square" rtlCol="0">
            <a:noAutofit/>
          </a:bodyPr>
          <a:lstStyle/>
          <a:p>
            <a:r>
              <a:rPr lang="en-US" sz="900" dirty="0">
                <a:solidFill>
                  <a:srgbClr val="000000"/>
                </a:solidFill>
                <a:latin typeface="Calibri" panose="020F0502020204030204" pitchFamily="34" charset="0"/>
                <a:ea typeface="Times New Roman" pitchFamily="2" charset="0"/>
                <a:cs typeface="Times New Roman" pitchFamily="2" charset="0"/>
              </a:rPr>
              <a:t>Intervention: 0.27 (95% CI: 0.24 - 0.31)</a:t>
            </a:r>
            <a:endParaRPr lang="en-US" sz="900" dirty="0">
              <a:latin typeface="Times New Roman" pitchFamily="2" charset="0"/>
              <a:ea typeface="Times New Roman" pitchFamily="2" charset="0"/>
              <a:cs typeface="Times New Roman" pitchFamily="2" charset="0"/>
            </a:endParaRPr>
          </a:p>
        </p:txBody>
      </p:sp>
      <p:sp>
        <p:nvSpPr>
          <p:cNvPr id="4" name="TextBox 10">
            <a:extLst>
              <a:ext uri="{FF2B5EF4-FFF2-40B4-BE49-F238E27FC236}">
                <a16:creationId xmlns:a16="http://schemas.microsoft.com/office/drawing/2014/main" id="{5B076708-0154-F546-B0FF-FBA0B4346005}"/>
              </a:ext>
            </a:extLst>
          </p:cNvPr>
          <p:cNvSpPr txBox="1"/>
          <p:nvPr/>
        </p:nvSpPr>
        <p:spPr>
          <a:xfrm>
            <a:off x="1888952" y="2929669"/>
            <a:ext cx="1714500" cy="369332"/>
          </a:xfrm>
          <a:prstGeom prst="rect">
            <a:avLst/>
          </a:prstGeom>
          <a:solidFill>
            <a:schemeClr val="bg1"/>
          </a:solidFill>
          <a:ln>
            <a:solidFill>
              <a:schemeClr val="tx1"/>
            </a:solidFill>
          </a:ln>
        </p:spPr>
        <p:txBody>
          <a:bodyPr wrap="square" rtlCol="0">
            <a:spAutoFit/>
          </a:bodyPr>
          <a:lstStyle/>
          <a:p>
            <a:r>
              <a:rPr lang="en-US" sz="900" dirty="0">
                <a:solidFill>
                  <a:srgbClr val="000000"/>
                </a:solidFill>
                <a:latin typeface="Calibri" panose="020F0502020204030204" pitchFamily="34" charset="0"/>
                <a:ea typeface="Times New Roman" pitchFamily="2" charset="0"/>
                <a:cs typeface="Times New Roman" pitchFamily="2" charset="0"/>
              </a:rPr>
              <a:t>Control: 0.62 (95% CI: 0.58 - 0.66)</a:t>
            </a:r>
            <a:endParaRPr lang="en-US" sz="900" dirty="0">
              <a:latin typeface="Times New Roman" pitchFamily="2" charset="0"/>
              <a:ea typeface="Times New Roman" pitchFamily="2" charset="0"/>
              <a:cs typeface="Times New Roman" pitchFamily="2" charset="0"/>
            </a:endParaRPr>
          </a:p>
        </p:txBody>
      </p:sp>
      <p:sp>
        <p:nvSpPr>
          <p:cNvPr id="28" name="TextBox 27">
            <a:extLst>
              <a:ext uri="{FF2B5EF4-FFF2-40B4-BE49-F238E27FC236}">
                <a16:creationId xmlns:a16="http://schemas.microsoft.com/office/drawing/2014/main" id="{477D261F-F3B0-2741-B8DE-212F7F29272D}"/>
              </a:ext>
            </a:extLst>
          </p:cNvPr>
          <p:cNvSpPr txBox="1"/>
          <p:nvPr/>
        </p:nvSpPr>
        <p:spPr>
          <a:xfrm>
            <a:off x="5027125" y="5378819"/>
            <a:ext cx="3566099" cy="300082"/>
          </a:xfrm>
          <a:prstGeom prst="rect">
            <a:avLst/>
          </a:prstGeom>
          <a:noFill/>
        </p:spPr>
        <p:txBody>
          <a:bodyPr wrap="square" rtlCol="0">
            <a:spAutoFit/>
          </a:bodyPr>
          <a:lstStyle/>
          <a:p>
            <a:pPr algn="ctr"/>
            <a:r>
              <a:rPr lang="en-US" sz="1350" dirty="0"/>
              <a:t>Log-rank test: p &lt; 0.0001 </a:t>
            </a:r>
          </a:p>
        </p:txBody>
      </p:sp>
    </p:spTree>
    <p:extLst>
      <p:ext uri="{BB962C8B-B14F-4D97-AF65-F5344CB8AC3E}">
        <p14:creationId xmlns:p14="http://schemas.microsoft.com/office/powerpoint/2010/main" val="366565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89C1037-C899-EC45-8E96-4234DAA880BA}"/>
              </a:ext>
            </a:extLst>
          </p:cNvPr>
          <p:cNvGraphicFramePr>
            <a:graphicFrameLocks noGrp="1"/>
          </p:cNvGraphicFramePr>
          <p:nvPr>
            <p:extLst/>
          </p:nvPr>
        </p:nvGraphicFramePr>
        <p:xfrm>
          <a:off x="677278" y="2390711"/>
          <a:ext cx="7789445" cy="2400300"/>
        </p:xfrm>
        <a:graphic>
          <a:graphicData uri="http://schemas.openxmlformats.org/drawingml/2006/table">
            <a:tbl>
              <a:tblPr firstRow="1" bandRow="1">
                <a:tableStyleId>{5C22544A-7EE6-4342-B048-85BDC9FD1C3A}</a:tableStyleId>
              </a:tblPr>
              <a:tblGrid>
                <a:gridCol w="2936431">
                  <a:extLst>
                    <a:ext uri="{9D8B030D-6E8A-4147-A177-3AD203B41FA5}">
                      <a16:colId xmlns:a16="http://schemas.microsoft.com/office/drawing/2014/main" val="1529553039"/>
                    </a:ext>
                  </a:extLst>
                </a:gridCol>
                <a:gridCol w="1231133">
                  <a:extLst>
                    <a:ext uri="{9D8B030D-6E8A-4147-A177-3AD203B41FA5}">
                      <a16:colId xmlns:a16="http://schemas.microsoft.com/office/drawing/2014/main" val="2603476137"/>
                    </a:ext>
                  </a:extLst>
                </a:gridCol>
                <a:gridCol w="1296590">
                  <a:extLst>
                    <a:ext uri="{9D8B030D-6E8A-4147-A177-3AD203B41FA5}">
                      <a16:colId xmlns:a16="http://schemas.microsoft.com/office/drawing/2014/main" val="263483159"/>
                    </a:ext>
                  </a:extLst>
                </a:gridCol>
                <a:gridCol w="1103710">
                  <a:extLst>
                    <a:ext uri="{9D8B030D-6E8A-4147-A177-3AD203B41FA5}">
                      <a16:colId xmlns:a16="http://schemas.microsoft.com/office/drawing/2014/main" val="3591454459"/>
                    </a:ext>
                  </a:extLst>
                </a:gridCol>
                <a:gridCol w="1221581">
                  <a:extLst>
                    <a:ext uri="{9D8B030D-6E8A-4147-A177-3AD203B41FA5}">
                      <a16:colId xmlns:a16="http://schemas.microsoft.com/office/drawing/2014/main" val="1531254500"/>
                    </a:ext>
                  </a:extLst>
                </a:gridCol>
              </a:tblGrid>
              <a:tr h="480060">
                <a:tc>
                  <a:txBody>
                    <a:bodyPr/>
                    <a:lstStyle/>
                    <a:p>
                      <a:r>
                        <a:rPr lang="en-US" sz="1400" dirty="0"/>
                        <a:t>Predictor</a:t>
                      </a:r>
                    </a:p>
                  </a:txBody>
                  <a:tcPr marL="68580" marR="68580" marT="34290" marB="34290" anchor="ctr"/>
                </a:tc>
                <a:tc>
                  <a:txBody>
                    <a:bodyPr/>
                    <a:lstStyle/>
                    <a:p>
                      <a:pPr algn="ctr"/>
                      <a:r>
                        <a:rPr lang="en-US" sz="1400" dirty="0"/>
                        <a:t>Unadjusted Odds Ratio</a:t>
                      </a:r>
                    </a:p>
                  </a:txBody>
                  <a:tcPr marL="68580" marR="68580" marT="34290" marB="34290" anchor="ctr"/>
                </a:tc>
                <a:tc>
                  <a:txBody>
                    <a:bodyPr/>
                    <a:lstStyle/>
                    <a:p>
                      <a:pPr algn="ctr"/>
                      <a:r>
                        <a:rPr lang="en-US" sz="1400" dirty="0"/>
                        <a:t>95% CI</a:t>
                      </a:r>
                    </a:p>
                  </a:txBody>
                  <a:tcPr marL="68580" marR="68580" marT="34290" marB="34290" anchor="ctr"/>
                </a:tc>
                <a:tc>
                  <a:txBody>
                    <a:bodyPr/>
                    <a:lstStyle/>
                    <a:p>
                      <a:pPr algn="ctr"/>
                      <a:r>
                        <a:rPr lang="en-US" sz="1400" dirty="0"/>
                        <a:t>Adjusted Odds Ratio </a:t>
                      </a:r>
                    </a:p>
                  </a:txBody>
                  <a:tcPr marL="68580" marR="68580" marT="34290" marB="34290" anchor="ctr"/>
                </a:tc>
                <a:tc>
                  <a:txBody>
                    <a:bodyPr/>
                    <a:lstStyle/>
                    <a:p>
                      <a:pPr algn="ctr"/>
                      <a:r>
                        <a:rPr lang="en-US" sz="1400" dirty="0"/>
                        <a:t>95% CI</a:t>
                      </a:r>
                    </a:p>
                  </a:txBody>
                  <a:tcPr marL="68580" marR="68580" marT="34290" marB="34290" anchor="ctr"/>
                </a:tc>
                <a:extLst>
                  <a:ext uri="{0D108BD9-81ED-4DB2-BD59-A6C34878D82A}">
                    <a16:rowId xmlns:a16="http://schemas.microsoft.com/office/drawing/2014/main" val="1210312016"/>
                  </a:ext>
                </a:extLst>
              </a:tr>
              <a:tr h="278130">
                <a:tc>
                  <a:txBody>
                    <a:bodyPr/>
                    <a:lstStyle/>
                    <a:p>
                      <a:r>
                        <a:rPr lang="en-US" sz="1400" dirty="0"/>
                        <a:t>Control (Standard of Care)</a:t>
                      </a:r>
                    </a:p>
                  </a:txBody>
                  <a:tcPr marL="68580" marR="68580" marT="34290" marB="34290"/>
                </a:tc>
                <a:tc>
                  <a:txBody>
                    <a:bodyPr/>
                    <a:lstStyle/>
                    <a:p>
                      <a:pPr algn="ctr"/>
                      <a:r>
                        <a:rPr lang="en-US" sz="1400" dirty="0">
                          <a:solidFill>
                            <a:srgbClr val="FF0000"/>
                          </a:solidFill>
                        </a:rPr>
                        <a:t>4.31</a:t>
                      </a:r>
                    </a:p>
                  </a:txBody>
                  <a:tcPr marL="68580" marR="68580" marT="34290" marB="34290"/>
                </a:tc>
                <a:tc>
                  <a:txBody>
                    <a:bodyPr/>
                    <a:lstStyle/>
                    <a:p>
                      <a:pPr algn="ctr"/>
                      <a:r>
                        <a:rPr lang="en-US" sz="1400" dirty="0">
                          <a:solidFill>
                            <a:srgbClr val="FF0000"/>
                          </a:solidFill>
                        </a:rPr>
                        <a:t>3.32 – 5.59</a:t>
                      </a:r>
                    </a:p>
                  </a:txBody>
                  <a:tcPr marL="68580" marR="68580" marT="34290" marB="34290"/>
                </a:tc>
                <a:tc>
                  <a:txBody>
                    <a:bodyPr/>
                    <a:lstStyle/>
                    <a:p>
                      <a:pPr algn="ctr"/>
                      <a:r>
                        <a:rPr lang="en-US" sz="1400" dirty="0">
                          <a:solidFill>
                            <a:srgbClr val="FF0000"/>
                          </a:solidFill>
                        </a:rPr>
                        <a:t>5.34</a:t>
                      </a:r>
                    </a:p>
                  </a:txBody>
                  <a:tcPr marL="68580" marR="68580" marT="34290" marB="34290"/>
                </a:tc>
                <a:tc>
                  <a:txBody>
                    <a:bodyPr/>
                    <a:lstStyle/>
                    <a:p>
                      <a:pPr algn="ctr"/>
                      <a:r>
                        <a:rPr lang="en-US" sz="1400" dirty="0">
                          <a:solidFill>
                            <a:srgbClr val="FF0000"/>
                          </a:solidFill>
                        </a:rPr>
                        <a:t>1.94– 14.7</a:t>
                      </a:r>
                    </a:p>
                  </a:txBody>
                  <a:tcPr marL="68580" marR="68580" marT="34290" marB="34290" anchor="ctr"/>
                </a:tc>
                <a:extLst>
                  <a:ext uri="{0D108BD9-81ED-4DB2-BD59-A6C34878D82A}">
                    <a16:rowId xmlns:a16="http://schemas.microsoft.com/office/drawing/2014/main" val="67000818"/>
                  </a:ext>
                </a:extLst>
              </a:tr>
              <a:tr h="278130">
                <a:tc>
                  <a:txBody>
                    <a:bodyPr/>
                    <a:lstStyle/>
                    <a:p>
                      <a:r>
                        <a:rPr lang="en-US" sz="1400" dirty="0"/>
                        <a:t>Male Sex</a:t>
                      </a:r>
                    </a:p>
                  </a:txBody>
                  <a:tcPr marL="68580" marR="68580" marT="34290" marB="34290"/>
                </a:tc>
                <a:tc>
                  <a:txBody>
                    <a:bodyPr/>
                    <a:lstStyle/>
                    <a:p>
                      <a:pPr algn="ctr"/>
                      <a:r>
                        <a:rPr lang="en-US" sz="1400" dirty="0">
                          <a:solidFill>
                            <a:srgbClr val="FF0000"/>
                          </a:solidFill>
                        </a:rPr>
                        <a:t>1.37</a:t>
                      </a:r>
                    </a:p>
                  </a:txBody>
                  <a:tcPr marL="68580" marR="68580" marT="34290" marB="34290" anchor="ctr"/>
                </a:tc>
                <a:tc>
                  <a:txBody>
                    <a:bodyPr/>
                    <a:lstStyle/>
                    <a:p>
                      <a:pPr algn="ctr"/>
                      <a:r>
                        <a:rPr lang="en-US" sz="1400" dirty="0">
                          <a:solidFill>
                            <a:srgbClr val="FF0000"/>
                          </a:solidFill>
                        </a:rPr>
                        <a:t>1.06 – 1.76</a:t>
                      </a:r>
                    </a:p>
                  </a:txBody>
                  <a:tcPr marL="68580" marR="68580" marT="34290" marB="34290" anchor="ctr"/>
                </a:tc>
                <a:tc>
                  <a:txBody>
                    <a:bodyPr/>
                    <a:lstStyle/>
                    <a:p>
                      <a:pPr algn="ctr"/>
                      <a:r>
                        <a:rPr lang="en-US" sz="1400" dirty="0">
                          <a:solidFill>
                            <a:srgbClr val="FF0000"/>
                          </a:solidFill>
                        </a:rPr>
                        <a:t>1.62</a:t>
                      </a:r>
                    </a:p>
                  </a:txBody>
                  <a:tcPr marL="68580" marR="68580" marT="34290" marB="34290" anchor="ctr"/>
                </a:tc>
                <a:tc>
                  <a:txBody>
                    <a:bodyPr/>
                    <a:lstStyle/>
                    <a:p>
                      <a:pPr algn="ctr"/>
                      <a:r>
                        <a:rPr lang="en-US" sz="1400" dirty="0">
                          <a:solidFill>
                            <a:srgbClr val="FF0000"/>
                          </a:solidFill>
                        </a:rPr>
                        <a:t>1.17 – 2.23</a:t>
                      </a:r>
                    </a:p>
                  </a:txBody>
                  <a:tcPr marL="68580" marR="68580" marT="34290" marB="34290" anchor="ctr"/>
                </a:tc>
                <a:extLst>
                  <a:ext uri="{0D108BD9-81ED-4DB2-BD59-A6C34878D82A}">
                    <a16:rowId xmlns:a16="http://schemas.microsoft.com/office/drawing/2014/main" val="1498741503"/>
                  </a:ext>
                </a:extLst>
              </a:tr>
              <a:tr h="278130">
                <a:tc>
                  <a:txBody>
                    <a:bodyPr/>
                    <a:lstStyle/>
                    <a:p>
                      <a:r>
                        <a:rPr lang="en-US" sz="1400" dirty="0"/>
                        <a:t>Age at enrollment</a:t>
                      </a:r>
                    </a:p>
                  </a:txBody>
                  <a:tcPr marL="68580" marR="68580" marT="34290" marB="34290"/>
                </a:tc>
                <a:tc>
                  <a:txBody>
                    <a:bodyPr/>
                    <a:lstStyle/>
                    <a:p>
                      <a:pPr algn="ctr"/>
                      <a:r>
                        <a:rPr lang="en-US" sz="1400" dirty="0">
                          <a:solidFill>
                            <a:schemeClr val="tx1"/>
                          </a:solidFill>
                        </a:rPr>
                        <a:t>0.98</a:t>
                      </a:r>
                    </a:p>
                  </a:txBody>
                  <a:tcPr marL="68580" marR="68580" marT="34290" marB="34290" anchor="ctr"/>
                </a:tc>
                <a:tc>
                  <a:txBody>
                    <a:bodyPr/>
                    <a:lstStyle/>
                    <a:p>
                      <a:pPr algn="ctr"/>
                      <a:r>
                        <a:rPr lang="en-US" sz="1400" dirty="0">
                          <a:solidFill>
                            <a:schemeClr val="tx1"/>
                          </a:solidFill>
                        </a:rPr>
                        <a:t>0.97 – 0.997</a:t>
                      </a:r>
                    </a:p>
                  </a:txBody>
                  <a:tcPr marL="68580" marR="68580" marT="34290" marB="34290" anchor="ctr"/>
                </a:tc>
                <a:tc>
                  <a:txBody>
                    <a:bodyPr/>
                    <a:lstStyle/>
                    <a:p>
                      <a:pPr algn="ctr"/>
                      <a:r>
                        <a:rPr lang="en-US" sz="1400" dirty="0">
                          <a:solidFill>
                            <a:schemeClr val="tx1"/>
                          </a:solidFill>
                        </a:rPr>
                        <a:t>0.995</a:t>
                      </a:r>
                    </a:p>
                  </a:txBody>
                  <a:tcPr marL="68580" marR="68580" marT="34290" marB="34290" anchor="ctr"/>
                </a:tc>
                <a:tc>
                  <a:txBody>
                    <a:bodyPr/>
                    <a:lstStyle/>
                    <a:p>
                      <a:pPr algn="ctr"/>
                      <a:r>
                        <a:rPr lang="en-US" sz="1400" dirty="0">
                          <a:solidFill>
                            <a:schemeClr val="tx1"/>
                          </a:solidFill>
                        </a:rPr>
                        <a:t>0.98 – 1.01</a:t>
                      </a:r>
                    </a:p>
                  </a:txBody>
                  <a:tcPr marL="68580" marR="68580" marT="34290" marB="34290" anchor="ctr"/>
                </a:tc>
                <a:extLst>
                  <a:ext uri="{0D108BD9-81ED-4DB2-BD59-A6C34878D82A}">
                    <a16:rowId xmlns:a16="http://schemas.microsoft.com/office/drawing/2014/main" val="2723380758"/>
                  </a:ext>
                </a:extLst>
              </a:tr>
              <a:tr h="278130">
                <a:tc>
                  <a:txBody>
                    <a:bodyPr/>
                    <a:lstStyle/>
                    <a:p>
                      <a:r>
                        <a:rPr lang="en-US" sz="1400" dirty="0"/>
                        <a:t>Time since ART Initiation</a:t>
                      </a:r>
                    </a:p>
                  </a:txBody>
                  <a:tcPr marL="68580" marR="68580" marT="34290" marB="34290"/>
                </a:tc>
                <a:tc>
                  <a:txBody>
                    <a:bodyPr/>
                    <a:lstStyle/>
                    <a:p>
                      <a:pPr algn="ctr"/>
                      <a:r>
                        <a:rPr lang="en-US" sz="1400" dirty="0"/>
                        <a:t>0.97</a:t>
                      </a:r>
                    </a:p>
                  </a:txBody>
                  <a:tcPr marL="68580" marR="68580" marT="34290" marB="34290" anchor="ctr"/>
                </a:tc>
                <a:tc>
                  <a:txBody>
                    <a:bodyPr/>
                    <a:lstStyle/>
                    <a:p>
                      <a:pPr algn="ctr"/>
                      <a:r>
                        <a:rPr lang="en-US" sz="1400" dirty="0"/>
                        <a:t>0.93 – 1.01</a:t>
                      </a:r>
                    </a:p>
                  </a:txBody>
                  <a:tcPr marL="68580" marR="68580" marT="34290" marB="34290" anchor="ctr"/>
                </a:tc>
                <a:tc>
                  <a:txBody>
                    <a:bodyPr/>
                    <a:lstStyle/>
                    <a:p>
                      <a:pPr algn="ctr"/>
                      <a:r>
                        <a:rPr lang="en-US" sz="1400" dirty="0">
                          <a:solidFill>
                            <a:schemeClr val="tx1"/>
                          </a:solidFill>
                        </a:rPr>
                        <a:t>0.95</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0.90 – 1.01</a:t>
                      </a:r>
                    </a:p>
                  </a:txBody>
                  <a:tcPr marL="68580" marR="68580" marT="34290" marB="34290" anchor="ctr"/>
                </a:tc>
                <a:extLst>
                  <a:ext uri="{0D108BD9-81ED-4DB2-BD59-A6C34878D82A}">
                    <a16:rowId xmlns:a16="http://schemas.microsoft.com/office/drawing/2014/main" val="1651856764"/>
                  </a:ext>
                </a:extLst>
              </a:tr>
              <a:tr h="480060">
                <a:tc>
                  <a:txBody>
                    <a:bodyPr/>
                    <a:lstStyle/>
                    <a:p>
                      <a:r>
                        <a:rPr lang="en-US" sz="1400" dirty="0"/>
                        <a:t>WHO Stage III or IV  or CD4 &lt; 200 cells/mm</a:t>
                      </a:r>
                      <a:r>
                        <a:rPr lang="en-US" sz="1400" baseline="30000" dirty="0"/>
                        <a:t>3</a:t>
                      </a:r>
                      <a:r>
                        <a:rPr lang="en-US" sz="1400" dirty="0"/>
                        <a:t> at HIV care enrollment</a:t>
                      </a:r>
                    </a:p>
                  </a:txBody>
                  <a:tcPr marL="68580" marR="68580" marT="34290" marB="34290"/>
                </a:tc>
                <a:tc>
                  <a:txBody>
                    <a:bodyPr/>
                    <a:lstStyle/>
                    <a:p>
                      <a:pPr algn="ctr"/>
                      <a:r>
                        <a:rPr lang="en-US" sz="1400" dirty="0"/>
                        <a:t>0.89</a:t>
                      </a:r>
                    </a:p>
                  </a:txBody>
                  <a:tcPr marL="68580" marR="68580" marT="34290" marB="34290" anchor="ctr"/>
                </a:tc>
                <a:tc>
                  <a:txBody>
                    <a:bodyPr/>
                    <a:lstStyle/>
                    <a:p>
                      <a:pPr algn="ctr"/>
                      <a:r>
                        <a:rPr lang="en-US" sz="1400" dirty="0"/>
                        <a:t>0.67 – 1.17</a:t>
                      </a:r>
                    </a:p>
                  </a:txBody>
                  <a:tcPr marL="68580" marR="68580" marT="34290" marB="34290" anchor="ctr"/>
                </a:tc>
                <a:tc>
                  <a:txBody>
                    <a:bodyPr/>
                    <a:lstStyle/>
                    <a:p>
                      <a:pPr algn="ctr"/>
                      <a:r>
                        <a:rPr lang="en-US" sz="1400" dirty="0">
                          <a:solidFill>
                            <a:schemeClr val="tx1"/>
                          </a:solidFill>
                        </a:rPr>
                        <a:t>1.15</a:t>
                      </a:r>
                    </a:p>
                  </a:txBody>
                  <a:tcPr marL="68580" marR="68580" marT="34290" marB="34290" anchor="ctr"/>
                </a:tc>
                <a:tc>
                  <a:txBody>
                    <a:bodyPr/>
                    <a:lstStyle/>
                    <a:p>
                      <a:pPr algn="ctr"/>
                      <a:r>
                        <a:rPr lang="en-US" sz="1400" dirty="0">
                          <a:solidFill>
                            <a:schemeClr val="tx1"/>
                          </a:solidFill>
                        </a:rPr>
                        <a:t>0.98 – 1.00</a:t>
                      </a:r>
                    </a:p>
                  </a:txBody>
                  <a:tcPr marL="68580" marR="68580" marT="34290" marB="34290" anchor="ctr"/>
                </a:tc>
                <a:extLst>
                  <a:ext uri="{0D108BD9-81ED-4DB2-BD59-A6C34878D82A}">
                    <a16:rowId xmlns:a16="http://schemas.microsoft.com/office/drawing/2014/main" val="1739782454"/>
                  </a:ext>
                </a:extLst>
              </a:tr>
              <a:tr h="278130">
                <a:tc>
                  <a:txBody>
                    <a:bodyPr/>
                    <a:lstStyle/>
                    <a:p>
                      <a:r>
                        <a:rPr lang="en-US" sz="1400" dirty="0"/>
                        <a:t>MPR at study enrollment</a:t>
                      </a:r>
                    </a:p>
                  </a:txBody>
                  <a:tcPr marL="68580" marR="68580" marT="34290" marB="34290"/>
                </a:tc>
                <a:tc>
                  <a:txBody>
                    <a:bodyPr/>
                    <a:lstStyle/>
                    <a:p>
                      <a:pPr algn="ctr"/>
                      <a:r>
                        <a:rPr lang="en-US" sz="1400" dirty="0">
                          <a:solidFill>
                            <a:schemeClr val="tx1"/>
                          </a:solidFill>
                        </a:rPr>
                        <a:t>0.99</a:t>
                      </a:r>
                    </a:p>
                  </a:txBody>
                  <a:tcPr marL="68580" marR="68580" marT="34290" marB="34290" anchor="ctr"/>
                </a:tc>
                <a:tc>
                  <a:txBody>
                    <a:bodyPr/>
                    <a:lstStyle/>
                    <a:p>
                      <a:pPr algn="ctr"/>
                      <a:r>
                        <a:rPr lang="en-US" sz="1400" dirty="0">
                          <a:solidFill>
                            <a:schemeClr val="tx1"/>
                          </a:solidFill>
                        </a:rPr>
                        <a:t>0.98 – 0.999</a:t>
                      </a:r>
                    </a:p>
                  </a:txBody>
                  <a:tcPr marL="68580" marR="68580" marT="34290" marB="34290" anchor="ctr"/>
                </a:tc>
                <a:tc>
                  <a:txBody>
                    <a:bodyPr/>
                    <a:lstStyle/>
                    <a:p>
                      <a:pPr algn="ctr"/>
                      <a:r>
                        <a:rPr lang="en-US" sz="1400" dirty="0">
                          <a:solidFill>
                            <a:schemeClr val="tx1"/>
                          </a:solidFill>
                        </a:rPr>
                        <a:t>0.99</a:t>
                      </a:r>
                    </a:p>
                  </a:txBody>
                  <a:tcPr marL="68580" marR="68580" marT="34290" marB="34290" anchor="ctr"/>
                </a:tc>
                <a:tc>
                  <a:txBody>
                    <a:bodyPr/>
                    <a:lstStyle/>
                    <a:p>
                      <a:pPr algn="ctr"/>
                      <a:r>
                        <a:rPr lang="en-US" sz="1400" dirty="0">
                          <a:solidFill>
                            <a:schemeClr val="tx1"/>
                          </a:solidFill>
                        </a:rPr>
                        <a:t>0.98 – 1.004</a:t>
                      </a:r>
                    </a:p>
                  </a:txBody>
                  <a:tcPr marL="68580" marR="68580" marT="34290" marB="34290" anchor="ctr"/>
                </a:tc>
                <a:extLst>
                  <a:ext uri="{0D108BD9-81ED-4DB2-BD59-A6C34878D82A}">
                    <a16:rowId xmlns:a16="http://schemas.microsoft.com/office/drawing/2014/main" val="206460262"/>
                  </a:ext>
                </a:extLst>
              </a:tr>
            </a:tbl>
          </a:graphicData>
        </a:graphic>
      </p:graphicFrame>
      <p:sp>
        <p:nvSpPr>
          <p:cNvPr id="2" name="Title 1">
            <a:extLst>
              <a:ext uri="{FF2B5EF4-FFF2-40B4-BE49-F238E27FC236}">
                <a16:creationId xmlns:a16="http://schemas.microsoft.com/office/drawing/2014/main" id="{987F512E-BB2A-CB4A-AE5F-F722C275DCB2}"/>
              </a:ext>
            </a:extLst>
          </p:cNvPr>
          <p:cNvSpPr>
            <a:spLocks noGrp="1"/>
          </p:cNvSpPr>
          <p:nvPr>
            <p:ph type="title"/>
          </p:nvPr>
        </p:nvSpPr>
        <p:spPr>
          <a:xfrm>
            <a:off x="522514" y="926308"/>
            <a:ext cx="8294915" cy="994172"/>
          </a:xfrm>
        </p:spPr>
        <p:txBody>
          <a:bodyPr>
            <a:normAutofit/>
          </a:bodyPr>
          <a:lstStyle/>
          <a:p>
            <a:r>
              <a:rPr lang="en-US" sz="2700" b="1" dirty="0"/>
              <a:t>Predictors of late drug pick up at 7 days among intervention and control participants</a:t>
            </a:r>
          </a:p>
        </p:txBody>
      </p:sp>
      <p:cxnSp>
        <p:nvCxnSpPr>
          <p:cNvPr id="8" name="Straight Connector 7">
            <a:extLst>
              <a:ext uri="{FF2B5EF4-FFF2-40B4-BE49-F238E27FC236}">
                <a16:creationId xmlns:a16="http://schemas.microsoft.com/office/drawing/2014/main" id="{CA17EE98-C0AF-2E42-AE21-EF591B0A128D}"/>
              </a:ext>
            </a:extLst>
          </p:cNvPr>
          <p:cNvCxnSpPr>
            <a:cxnSpLocks/>
          </p:cNvCxnSpPr>
          <p:nvPr/>
        </p:nvCxnSpPr>
        <p:spPr>
          <a:xfrm>
            <a:off x="0" y="1920479"/>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25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57E2-262E-FD40-94EA-99CFB3B5DA7C}"/>
              </a:ext>
            </a:extLst>
          </p:cNvPr>
          <p:cNvSpPr>
            <a:spLocks noGrp="1"/>
          </p:cNvSpPr>
          <p:nvPr>
            <p:ph type="title"/>
          </p:nvPr>
        </p:nvSpPr>
        <p:spPr>
          <a:xfrm>
            <a:off x="800100" y="287011"/>
            <a:ext cx="7886700" cy="994172"/>
          </a:xfrm>
        </p:spPr>
        <p:txBody>
          <a:bodyPr>
            <a:normAutofit/>
          </a:bodyPr>
          <a:lstStyle/>
          <a:p>
            <a:r>
              <a:rPr lang="en-US" b="1" dirty="0">
                <a:solidFill>
                  <a:schemeClr val="tx2">
                    <a:lumMod val="60000"/>
                    <a:lumOff val="40000"/>
                  </a:schemeClr>
                </a:solidFill>
              </a:rPr>
              <a:t>Study Limitations</a:t>
            </a:r>
          </a:p>
        </p:txBody>
      </p:sp>
      <p:sp>
        <p:nvSpPr>
          <p:cNvPr id="3" name="Content Placeholder 2">
            <a:extLst>
              <a:ext uri="{FF2B5EF4-FFF2-40B4-BE49-F238E27FC236}">
                <a16:creationId xmlns:a16="http://schemas.microsoft.com/office/drawing/2014/main" id="{0B85008D-C751-E247-898E-8BE04F6FC29D}"/>
              </a:ext>
            </a:extLst>
          </p:cNvPr>
          <p:cNvSpPr>
            <a:spLocks noGrp="1"/>
          </p:cNvSpPr>
          <p:nvPr>
            <p:ph idx="1"/>
          </p:nvPr>
        </p:nvSpPr>
        <p:spPr/>
        <p:txBody>
          <a:bodyPr>
            <a:normAutofit/>
          </a:bodyPr>
          <a:lstStyle/>
          <a:p>
            <a:pPr lvl="1"/>
            <a:r>
              <a:rPr lang="en-US" dirty="0"/>
              <a:t>Duration of follow-up relatively short, limited ability to comment on sustainability and long term outcomes</a:t>
            </a:r>
          </a:p>
          <a:p>
            <a:pPr lvl="1"/>
            <a:r>
              <a:rPr lang="en-US" dirty="0"/>
              <a:t>Challenges using routine data to determine  study outcomes</a:t>
            </a:r>
          </a:p>
          <a:p>
            <a:pPr lvl="1"/>
            <a:r>
              <a:rPr lang="en-US" dirty="0">
                <a:sym typeface="Wingdings" pitchFamily="2" charset="2"/>
              </a:rPr>
              <a:t>Viral load testing in progress, not yet reported</a:t>
            </a:r>
            <a:endParaRPr lang="en-US" dirty="0"/>
          </a:p>
          <a:p>
            <a:endParaRPr lang="en-US" dirty="0"/>
          </a:p>
          <a:p>
            <a:endParaRPr lang="en-US" dirty="0"/>
          </a:p>
        </p:txBody>
      </p:sp>
      <p:cxnSp>
        <p:nvCxnSpPr>
          <p:cNvPr id="4" name="Straight Connector 3">
            <a:extLst>
              <a:ext uri="{FF2B5EF4-FFF2-40B4-BE49-F238E27FC236}">
                <a16:creationId xmlns:a16="http://schemas.microsoft.com/office/drawing/2014/main" id="{1ABE1025-9541-264B-A7DD-A91D6C40ABC9}"/>
              </a:ext>
            </a:extLst>
          </p:cNvPr>
          <p:cNvCxnSpPr>
            <a:cxnSpLocks/>
          </p:cNvCxnSpPr>
          <p:nvPr/>
        </p:nvCxnSpPr>
        <p:spPr>
          <a:xfrm>
            <a:off x="0" y="1281183"/>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18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776D-1E66-0447-AF02-405D5CA82BAF}"/>
              </a:ext>
            </a:extLst>
          </p:cNvPr>
          <p:cNvSpPr>
            <a:spLocks noGrp="1"/>
          </p:cNvSpPr>
          <p:nvPr>
            <p:ph type="title"/>
          </p:nvPr>
        </p:nvSpPr>
        <p:spPr>
          <a:xfrm>
            <a:off x="752475" y="276227"/>
            <a:ext cx="7886700" cy="994172"/>
          </a:xfrm>
        </p:spPr>
        <p:txBody>
          <a:bodyPr>
            <a:normAutofit/>
          </a:bodyPr>
          <a:lstStyle/>
          <a:p>
            <a:r>
              <a:rPr lang="en-US" b="1" dirty="0">
                <a:solidFill>
                  <a:schemeClr val="tx2">
                    <a:lumMod val="60000"/>
                    <a:lumOff val="40000"/>
                  </a:schemeClr>
                </a:solidFill>
              </a:rPr>
              <a:t>Conclusions</a:t>
            </a:r>
          </a:p>
        </p:txBody>
      </p:sp>
      <p:sp>
        <p:nvSpPr>
          <p:cNvPr id="3" name="Content Placeholder 2">
            <a:extLst>
              <a:ext uri="{FF2B5EF4-FFF2-40B4-BE49-F238E27FC236}">
                <a16:creationId xmlns:a16="http://schemas.microsoft.com/office/drawing/2014/main" id="{2B97ECAD-DDB5-2047-B1D9-8C50B84E221A}"/>
              </a:ext>
            </a:extLst>
          </p:cNvPr>
          <p:cNvSpPr>
            <a:spLocks noGrp="1"/>
          </p:cNvSpPr>
          <p:nvPr>
            <p:ph idx="1"/>
          </p:nvPr>
        </p:nvSpPr>
        <p:spPr>
          <a:xfrm>
            <a:off x="752474" y="1777602"/>
            <a:ext cx="7886701" cy="4775598"/>
          </a:xfrm>
        </p:spPr>
        <p:txBody>
          <a:bodyPr>
            <a:normAutofit fontScale="47500" lnSpcReduction="20000"/>
          </a:bodyPr>
          <a:lstStyle/>
          <a:p>
            <a:r>
              <a:rPr lang="en-US" sz="5900" dirty="0"/>
              <a:t>Twelve-month cumulative incidence of first missed drug pick-up significantly lower among intervention participants at 7 and 28 days compared to controls</a:t>
            </a:r>
          </a:p>
          <a:p>
            <a:r>
              <a:rPr lang="en-US" sz="5900" dirty="0"/>
              <a:t>UAGs were acceptable and feasible and patient adoption was high</a:t>
            </a:r>
          </a:p>
          <a:p>
            <a:r>
              <a:rPr lang="en-US" sz="5900" dirty="0"/>
              <a:t>Most patients missed at least one visit, but recovery (drug pick-up within 7 days of missed visit) occurred in half of all unattended visits</a:t>
            </a:r>
          </a:p>
          <a:p>
            <a:r>
              <a:rPr lang="en-US" sz="5900" dirty="0"/>
              <a:t>Migration out of UAGs occurred and was due to changes in clinical status (pregnancy, TB, </a:t>
            </a:r>
            <a:r>
              <a:rPr lang="en-US" sz="5900" dirty="0" err="1"/>
              <a:t>etc</a:t>
            </a:r>
            <a:r>
              <a:rPr lang="en-US" sz="5900" dirty="0"/>
              <a:t>) as well as less commonly, patient preference</a:t>
            </a:r>
          </a:p>
          <a:p>
            <a:pPr marL="0" indent="0">
              <a:buNone/>
            </a:pPr>
            <a:endParaRPr lang="en-US" dirty="0"/>
          </a:p>
        </p:txBody>
      </p:sp>
      <p:cxnSp>
        <p:nvCxnSpPr>
          <p:cNvPr id="4" name="Straight Connector 3">
            <a:extLst>
              <a:ext uri="{FF2B5EF4-FFF2-40B4-BE49-F238E27FC236}">
                <a16:creationId xmlns:a16="http://schemas.microsoft.com/office/drawing/2014/main" id="{719670D0-FCDD-5346-894C-42B89F7AFB65}"/>
              </a:ext>
            </a:extLst>
          </p:cNvPr>
          <p:cNvCxnSpPr>
            <a:cxnSpLocks/>
          </p:cNvCxnSpPr>
          <p:nvPr/>
        </p:nvCxnSpPr>
        <p:spPr>
          <a:xfrm>
            <a:off x="0" y="15240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87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D283-4724-9146-9DA5-415CE77C9A01}"/>
              </a:ext>
            </a:extLst>
          </p:cNvPr>
          <p:cNvSpPr>
            <a:spLocks noGrp="1"/>
          </p:cNvSpPr>
          <p:nvPr>
            <p:ph type="title"/>
          </p:nvPr>
        </p:nvSpPr>
        <p:spPr>
          <a:xfrm>
            <a:off x="791633" y="269082"/>
            <a:ext cx="7886700" cy="994172"/>
          </a:xfrm>
        </p:spPr>
        <p:txBody>
          <a:bodyPr/>
          <a:lstStyle/>
          <a:p>
            <a:r>
              <a:rPr lang="en-US" b="1" dirty="0">
                <a:solidFill>
                  <a:schemeClr val="tx2">
                    <a:lumMod val="60000"/>
                    <a:lumOff val="40000"/>
                  </a:schemeClr>
                </a:solidFill>
              </a:rPr>
              <a:t>Implications</a:t>
            </a:r>
          </a:p>
        </p:txBody>
      </p:sp>
      <p:sp>
        <p:nvSpPr>
          <p:cNvPr id="3" name="Content Placeholder 2">
            <a:extLst>
              <a:ext uri="{FF2B5EF4-FFF2-40B4-BE49-F238E27FC236}">
                <a16:creationId xmlns:a16="http://schemas.microsoft.com/office/drawing/2014/main" id="{1BE74290-8254-5249-BB32-FA45464BB7C9}"/>
              </a:ext>
            </a:extLst>
          </p:cNvPr>
          <p:cNvSpPr>
            <a:spLocks noGrp="1"/>
          </p:cNvSpPr>
          <p:nvPr>
            <p:ph idx="1"/>
          </p:nvPr>
        </p:nvSpPr>
        <p:spPr/>
        <p:txBody>
          <a:bodyPr>
            <a:normAutofit/>
          </a:bodyPr>
          <a:lstStyle/>
          <a:p>
            <a:r>
              <a:rPr lang="en-US" dirty="0"/>
              <a:t>UAGs are an effective tool in the DSD toolbox for reducing late drug pickup</a:t>
            </a:r>
          </a:p>
          <a:p>
            <a:r>
              <a:rPr lang="en-US" dirty="0"/>
              <a:t>The frequency of alternative same day drug-pick up argues for the need for DSD models to be flexible and patient-centered</a:t>
            </a:r>
          </a:p>
          <a:p>
            <a:r>
              <a:rPr lang="en-US" dirty="0"/>
              <a:t>Successful monitoring and evaluation will need to account for migration into and out of DSD models</a:t>
            </a:r>
          </a:p>
        </p:txBody>
      </p:sp>
      <p:cxnSp>
        <p:nvCxnSpPr>
          <p:cNvPr id="4" name="Straight Connector 3">
            <a:extLst>
              <a:ext uri="{FF2B5EF4-FFF2-40B4-BE49-F238E27FC236}">
                <a16:creationId xmlns:a16="http://schemas.microsoft.com/office/drawing/2014/main" id="{1F860806-85B8-DD45-81CD-9C8BF58D7A86}"/>
              </a:ext>
            </a:extLst>
          </p:cNvPr>
          <p:cNvCxnSpPr>
            <a:cxnSpLocks/>
          </p:cNvCxnSpPr>
          <p:nvPr/>
        </p:nvCxnSpPr>
        <p:spPr>
          <a:xfrm>
            <a:off x="0" y="1263254"/>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71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2C4B-BF1A-BF44-B00A-2AFECA0D379A}"/>
              </a:ext>
            </a:extLst>
          </p:cNvPr>
          <p:cNvSpPr>
            <a:spLocks noGrp="1"/>
          </p:cNvSpPr>
          <p:nvPr>
            <p:ph type="title"/>
          </p:nvPr>
        </p:nvSpPr>
        <p:spPr>
          <a:xfrm>
            <a:off x="623888" y="641178"/>
            <a:ext cx="7886700" cy="2139553"/>
          </a:xfrm>
        </p:spPr>
        <p:txBody>
          <a:bodyPr anchor="ctr"/>
          <a:lstStyle/>
          <a:p>
            <a:pPr algn="ctr"/>
            <a:r>
              <a:rPr lang="en-US" b="1" dirty="0"/>
              <a:t>Thank You</a:t>
            </a:r>
          </a:p>
        </p:txBody>
      </p:sp>
      <p:sp>
        <p:nvSpPr>
          <p:cNvPr id="4" name="Text Placeholder 3">
            <a:extLst>
              <a:ext uri="{FF2B5EF4-FFF2-40B4-BE49-F238E27FC236}">
                <a16:creationId xmlns:a16="http://schemas.microsoft.com/office/drawing/2014/main" id="{2C0BD892-FC28-AD45-8AF1-31A74617F79B}"/>
              </a:ext>
            </a:extLst>
          </p:cNvPr>
          <p:cNvSpPr>
            <a:spLocks noGrp="1"/>
          </p:cNvSpPr>
          <p:nvPr>
            <p:ph type="body" idx="1"/>
          </p:nvPr>
        </p:nvSpPr>
        <p:spPr>
          <a:xfrm>
            <a:off x="675437" y="1807065"/>
            <a:ext cx="7886700" cy="1125140"/>
          </a:xfrm>
        </p:spPr>
        <p:txBody>
          <a:bodyPr>
            <a:normAutofit/>
          </a:bodyPr>
          <a:lstStyle/>
          <a:p>
            <a:pPr algn="ctr"/>
            <a:r>
              <a:rPr lang="en-US" dirty="0"/>
              <a:t>Questions?</a:t>
            </a:r>
          </a:p>
        </p:txBody>
      </p:sp>
      <p:pic>
        <p:nvPicPr>
          <p:cNvPr id="7" name="Picture 6">
            <a:extLst>
              <a:ext uri="{FF2B5EF4-FFF2-40B4-BE49-F238E27FC236}">
                <a16:creationId xmlns:a16="http://schemas.microsoft.com/office/drawing/2014/main" id="{E372E365-2909-CA4D-9010-64592B645573}"/>
              </a:ext>
            </a:extLst>
          </p:cNvPr>
          <p:cNvPicPr>
            <a:picLocks noChangeAspect="1"/>
          </p:cNvPicPr>
          <p:nvPr/>
        </p:nvPicPr>
        <p:blipFill>
          <a:blip r:embed="rId3"/>
          <a:stretch>
            <a:fillRect/>
          </a:stretch>
        </p:blipFill>
        <p:spPr>
          <a:xfrm>
            <a:off x="6612215" y="3845661"/>
            <a:ext cx="1898374" cy="1898374"/>
          </a:xfrm>
          <a:prstGeom prst="rect">
            <a:avLst/>
          </a:prstGeom>
        </p:spPr>
      </p:pic>
      <p:pic>
        <p:nvPicPr>
          <p:cNvPr id="9" name="Picture 8">
            <a:extLst>
              <a:ext uri="{FF2B5EF4-FFF2-40B4-BE49-F238E27FC236}">
                <a16:creationId xmlns:a16="http://schemas.microsoft.com/office/drawing/2014/main" id="{F56140DB-89C4-A247-B388-F592E4CFD0E7}"/>
              </a:ext>
            </a:extLst>
          </p:cNvPr>
          <p:cNvPicPr>
            <a:picLocks noChangeAspect="1"/>
          </p:cNvPicPr>
          <p:nvPr/>
        </p:nvPicPr>
        <p:blipFill>
          <a:blip r:embed="rId4"/>
          <a:stretch>
            <a:fillRect/>
          </a:stretch>
        </p:blipFill>
        <p:spPr>
          <a:xfrm>
            <a:off x="3009902" y="4142588"/>
            <a:ext cx="3114675" cy="1428750"/>
          </a:xfrm>
          <a:prstGeom prst="rect">
            <a:avLst/>
          </a:prstGeom>
        </p:spPr>
      </p:pic>
      <p:sp>
        <p:nvSpPr>
          <p:cNvPr id="10" name="Rectangle 9">
            <a:extLst>
              <a:ext uri="{FF2B5EF4-FFF2-40B4-BE49-F238E27FC236}">
                <a16:creationId xmlns:a16="http://schemas.microsoft.com/office/drawing/2014/main" id="{4B3C7FBD-4485-4345-9D2F-204DCA317372}"/>
              </a:ext>
            </a:extLst>
          </p:cNvPr>
          <p:cNvSpPr/>
          <p:nvPr/>
        </p:nvSpPr>
        <p:spPr>
          <a:xfrm>
            <a:off x="0" y="3314746"/>
            <a:ext cx="9144000" cy="1061829"/>
          </a:xfrm>
          <a:prstGeom prst="rect">
            <a:avLst/>
          </a:prstGeom>
        </p:spPr>
        <p:txBody>
          <a:bodyPr wrap="square">
            <a:spAutoFit/>
          </a:bodyPr>
          <a:lstStyle/>
          <a:p>
            <a:pPr algn="ctr"/>
            <a:r>
              <a:rPr lang="en-US" dirty="0">
                <a:latin typeface="Segoe Print" panose="02000800000000000000" pitchFamily="2" charset="0"/>
                <a:cs typeface="Apple Chancery" panose="03020702040506060504" pitchFamily="66" charset="-79"/>
              </a:rPr>
              <a:t>We would like to thank the Zambian Ministry of Health and all participating patients and health workers.</a:t>
            </a:r>
          </a:p>
          <a:p>
            <a:pPr algn="ctr"/>
            <a:br>
              <a:rPr lang="en-US" sz="1350" dirty="0"/>
            </a:br>
            <a:endParaRPr lang="en-US" sz="1350" dirty="0"/>
          </a:p>
        </p:txBody>
      </p:sp>
      <p:pic>
        <p:nvPicPr>
          <p:cNvPr id="12" name="Picture 11">
            <a:extLst>
              <a:ext uri="{FF2B5EF4-FFF2-40B4-BE49-F238E27FC236}">
                <a16:creationId xmlns:a16="http://schemas.microsoft.com/office/drawing/2014/main" id="{A8C9372D-9E3E-5D43-8C43-1F5A5BECA58F}"/>
              </a:ext>
            </a:extLst>
          </p:cNvPr>
          <p:cNvPicPr>
            <a:picLocks noChangeAspect="1"/>
          </p:cNvPicPr>
          <p:nvPr/>
        </p:nvPicPr>
        <p:blipFill>
          <a:blip r:embed="rId5"/>
          <a:stretch>
            <a:fillRect/>
          </a:stretch>
        </p:blipFill>
        <p:spPr>
          <a:xfrm>
            <a:off x="918398" y="3845664"/>
            <a:ext cx="1749660" cy="2022607"/>
          </a:xfrm>
          <a:prstGeom prst="rect">
            <a:avLst/>
          </a:prstGeom>
        </p:spPr>
      </p:pic>
    </p:spTree>
    <p:extLst>
      <p:ext uri="{BB962C8B-B14F-4D97-AF65-F5344CB8AC3E}">
        <p14:creationId xmlns:p14="http://schemas.microsoft.com/office/powerpoint/2010/main" val="50067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700FF55-755E-FF48-A2CA-C4BD29325ED0}"/>
              </a:ext>
            </a:extLst>
          </p:cNvPr>
          <p:cNvSpPr>
            <a:spLocks noGrp="1"/>
          </p:cNvSpPr>
          <p:nvPr>
            <p:ph sz="half" idx="1"/>
          </p:nvPr>
        </p:nvSpPr>
        <p:spPr>
          <a:xfrm>
            <a:off x="655099" y="1371600"/>
            <a:ext cx="3736941" cy="4571999"/>
          </a:xfrm>
        </p:spPr>
        <p:txBody>
          <a:bodyPr>
            <a:normAutofit fontScale="85000" lnSpcReduction="20000"/>
          </a:bodyPr>
          <a:lstStyle/>
          <a:p>
            <a:r>
              <a:rPr lang="en-US" sz="3600" dirty="0"/>
              <a:t>Electronic medical record (</a:t>
            </a:r>
            <a:r>
              <a:rPr lang="en-US" sz="3600" dirty="0" err="1"/>
              <a:t>Smartcare</a:t>
            </a:r>
            <a:r>
              <a:rPr lang="en-US" sz="3600" dirty="0"/>
              <a:t>)</a:t>
            </a:r>
          </a:p>
          <a:p>
            <a:r>
              <a:rPr lang="en-US" sz="3600" dirty="0"/>
              <a:t>UAG meeting attendance register</a:t>
            </a:r>
          </a:p>
          <a:p>
            <a:r>
              <a:rPr lang="en-US" sz="3600" dirty="0"/>
              <a:t>UAG departure log</a:t>
            </a:r>
          </a:p>
          <a:p>
            <a:r>
              <a:rPr lang="en-US" sz="3600" dirty="0"/>
              <a:t>In-depth interviews and focus group discussions with health care workers and patients (</a:t>
            </a:r>
            <a:r>
              <a:rPr lang="en-US" sz="3600" dirty="0" err="1"/>
              <a:t>Nvivo</a:t>
            </a:r>
            <a:r>
              <a:rPr lang="en-US" sz="3600" dirty="0"/>
              <a:t> QSR)</a:t>
            </a:r>
          </a:p>
          <a:p>
            <a:pPr marL="342892" lvl="1" indent="0">
              <a:buNone/>
            </a:pPr>
            <a:endParaRPr lang="en-US" dirty="0"/>
          </a:p>
          <a:p>
            <a:endParaRPr lang="en-US" dirty="0"/>
          </a:p>
          <a:p>
            <a:pPr marL="0" indent="0">
              <a:buNone/>
            </a:pPr>
            <a:endParaRPr lang="en-US" dirty="0"/>
          </a:p>
        </p:txBody>
      </p:sp>
      <p:sp>
        <p:nvSpPr>
          <p:cNvPr id="11" name="Content Placeholder 10">
            <a:extLst>
              <a:ext uri="{FF2B5EF4-FFF2-40B4-BE49-F238E27FC236}">
                <a16:creationId xmlns:a16="http://schemas.microsoft.com/office/drawing/2014/main" id="{4736F3D4-B0C5-D649-BBDA-0B3D98FC59B5}"/>
              </a:ext>
            </a:extLst>
          </p:cNvPr>
          <p:cNvSpPr>
            <a:spLocks noGrp="1"/>
          </p:cNvSpPr>
          <p:nvPr>
            <p:ph sz="half" idx="2"/>
          </p:nvPr>
        </p:nvSpPr>
        <p:spPr>
          <a:xfrm>
            <a:off x="4392041" y="1371600"/>
            <a:ext cx="4751959" cy="5257800"/>
          </a:xfrm>
        </p:spPr>
        <p:txBody>
          <a:bodyPr>
            <a:noAutofit/>
          </a:bodyPr>
          <a:lstStyle/>
          <a:p>
            <a:r>
              <a:rPr lang="en-US" dirty="0"/>
              <a:t>Primary Outcome</a:t>
            </a:r>
          </a:p>
          <a:p>
            <a:pPr lvl="1"/>
            <a:r>
              <a:rPr lang="en-US" sz="2100" dirty="0"/>
              <a:t>Patient retention in care:</a:t>
            </a:r>
          </a:p>
          <a:p>
            <a:pPr marL="342892" lvl="1" indent="0">
              <a:buNone/>
            </a:pPr>
            <a:r>
              <a:rPr lang="en-US" sz="2100" dirty="0"/>
              <a:t>missed drug pick-up &gt; 7 days late</a:t>
            </a:r>
          </a:p>
          <a:p>
            <a:r>
              <a:rPr lang="en-US" dirty="0"/>
              <a:t>Secondary Outcomes</a:t>
            </a:r>
          </a:p>
          <a:p>
            <a:pPr marL="342892" lvl="1" indent="0">
              <a:buNone/>
            </a:pPr>
            <a:r>
              <a:rPr lang="en-US" sz="2100" dirty="0"/>
              <a:t>14 or 28 days late, </a:t>
            </a:r>
          </a:p>
          <a:p>
            <a:r>
              <a:rPr lang="en-US" dirty="0"/>
              <a:t>Implementation outcomes: acceptability, appropriateness, adoption, feasibility, fidelity</a:t>
            </a:r>
          </a:p>
        </p:txBody>
      </p:sp>
      <p:sp>
        <p:nvSpPr>
          <p:cNvPr id="12" name="TextBox 11">
            <a:extLst>
              <a:ext uri="{FF2B5EF4-FFF2-40B4-BE49-F238E27FC236}">
                <a16:creationId xmlns:a16="http://schemas.microsoft.com/office/drawing/2014/main" id="{924D1E7D-1C2C-2A4A-8103-7C4878D9CA54}"/>
              </a:ext>
            </a:extLst>
          </p:cNvPr>
          <p:cNvSpPr txBox="1"/>
          <p:nvPr/>
        </p:nvSpPr>
        <p:spPr>
          <a:xfrm>
            <a:off x="655100" y="472472"/>
            <a:ext cx="3736941" cy="507831"/>
          </a:xfrm>
          <a:prstGeom prst="rect">
            <a:avLst/>
          </a:prstGeom>
          <a:noFill/>
        </p:spPr>
        <p:txBody>
          <a:bodyPr wrap="square" rtlCol="0">
            <a:spAutoFit/>
          </a:bodyPr>
          <a:lstStyle/>
          <a:p>
            <a:pPr algn="ctr"/>
            <a:r>
              <a:rPr lang="en-US" sz="2700" b="1" dirty="0">
                <a:solidFill>
                  <a:schemeClr val="tx2">
                    <a:lumMod val="60000"/>
                    <a:lumOff val="40000"/>
                  </a:schemeClr>
                </a:solidFill>
              </a:rPr>
              <a:t>Measurements</a:t>
            </a:r>
          </a:p>
        </p:txBody>
      </p:sp>
      <p:sp>
        <p:nvSpPr>
          <p:cNvPr id="13" name="TextBox 12">
            <a:extLst>
              <a:ext uri="{FF2B5EF4-FFF2-40B4-BE49-F238E27FC236}">
                <a16:creationId xmlns:a16="http://schemas.microsoft.com/office/drawing/2014/main" id="{66E2183A-9303-C844-862B-E0D233D817CB}"/>
              </a:ext>
            </a:extLst>
          </p:cNvPr>
          <p:cNvSpPr txBox="1"/>
          <p:nvPr/>
        </p:nvSpPr>
        <p:spPr>
          <a:xfrm>
            <a:off x="4572001" y="566587"/>
            <a:ext cx="4095296" cy="507831"/>
          </a:xfrm>
          <a:prstGeom prst="rect">
            <a:avLst/>
          </a:prstGeom>
          <a:noFill/>
        </p:spPr>
        <p:txBody>
          <a:bodyPr wrap="square" rtlCol="0">
            <a:spAutoFit/>
          </a:bodyPr>
          <a:lstStyle/>
          <a:p>
            <a:pPr algn="ctr"/>
            <a:r>
              <a:rPr lang="en-US" sz="2700" b="1" dirty="0">
                <a:solidFill>
                  <a:schemeClr val="tx2">
                    <a:lumMod val="60000"/>
                    <a:lumOff val="40000"/>
                  </a:schemeClr>
                </a:solidFill>
              </a:rPr>
              <a:t>Outcomes after 12 months</a:t>
            </a:r>
          </a:p>
        </p:txBody>
      </p:sp>
      <p:sp>
        <p:nvSpPr>
          <p:cNvPr id="14" name="Rectangle 13">
            <a:extLst>
              <a:ext uri="{FF2B5EF4-FFF2-40B4-BE49-F238E27FC236}">
                <a16:creationId xmlns:a16="http://schemas.microsoft.com/office/drawing/2014/main" id="{3E9C2CB3-5D0A-2946-9773-309E2B936628}"/>
              </a:ext>
            </a:extLst>
          </p:cNvPr>
          <p:cNvSpPr/>
          <p:nvPr/>
        </p:nvSpPr>
        <p:spPr>
          <a:xfrm>
            <a:off x="690055" y="538902"/>
            <a:ext cx="3763389" cy="57708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68665F22-E153-9341-8F6E-DC3F04E811F5}"/>
              </a:ext>
            </a:extLst>
          </p:cNvPr>
          <p:cNvSpPr/>
          <p:nvPr/>
        </p:nvSpPr>
        <p:spPr>
          <a:xfrm>
            <a:off x="4572001" y="562823"/>
            <a:ext cx="4095295" cy="55316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79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93BC-B895-294B-B948-EDF05EEDDD34}"/>
              </a:ext>
            </a:extLst>
          </p:cNvPr>
          <p:cNvSpPr>
            <a:spLocks noGrp="1"/>
          </p:cNvSpPr>
          <p:nvPr>
            <p:ph type="title"/>
          </p:nvPr>
        </p:nvSpPr>
        <p:spPr>
          <a:xfrm>
            <a:off x="861897" y="299224"/>
            <a:ext cx="7961434" cy="994172"/>
          </a:xfrm>
        </p:spPr>
        <p:txBody>
          <a:bodyPr>
            <a:normAutofit/>
          </a:bodyPr>
          <a:lstStyle/>
          <a:p>
            <a:r>
              <a:rPr lang="en-US" sz="2700" b="1" dirty="0">
                <a:solidFill>
                  <a:schemeClr val="tx2">
                    <a:lumMod val="60000"/>
                    <a:lumOff val="40000"/>
                  </a:schemeClr>
                </a:solidFill>
              </a:rPr>
              <a:t>Patients (N=1096) similar in both groups at baseline</a:t>
            </a:r>
          </a:p>
        </p:txBody>
      </p:sp>
      <p:cxnSp>
        <p:nvCxnSpPr>
          <p:cNvPr id="8" name="Straight Connector 7">
            <a:extLst>
              <a:ext uri="{FF2B5EF4-FFF2-40B4-BE49-F238E27FC236}">
                <a16:creationId xmlns:a16="http://schemas.microsoft.com/office/drawing/2014/main" id="{377A8A9C-6F9B-8544-9EE3-05F5BE6F9F3C}"/>
              </a:ext>
            </a:extLst>
          </p:cNvPr>
          <p:cNvCxnSpPr>
            <a:cxnSpLocks/>
          </p:cNvCxnSpPr>
          <p:nvPr/>
        </p:nvCxnSpPr>
        <p:spPr>
          <a:xfrm>
            <a:off x="0" y="1304393"/>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28AFE18-8133-7644-8367-C73E74D643B0}"/>
              </a:ext>
            </a:extLst>
          </p:cNvPr>
          <p:cNvPicPr>
            <a:picLocks noChangeAspect="1"/>
          </p:cNvPicPr>
          <p:nvPr/>
        </p:nvPicPr>
        <p:blipFill>
          <a:blip r:embed="rId3"/>
          <a:stretch>
            <a:fillRect/>
          </a:stretch>
        </p:blipFill>
        <p:spPr>
          <a:xfrm>
            <a:off x="198101" y="1600199"/>
            <a:ext cx="8625229" cy="4865513"/>
          </a:xfrm>
          <a:prstGeom prst="rect">
            <a:avLst/>
          </a:prstGeom>
        </p:spPr>
      </p:pic>
    </p:spTree>
    <p:extLst>
      <p:ext uri="{BB962C8B-B14F-4D97-AF65-F5344CB8AC3E}">
        <p14:creationId xmlns:p14="http://schemas.microsoft.com/office/powerpoint/2010/main" val="78681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7414-606D-5D4A-ACB5-01DF9FDFF09A}"/>
              </a:ext>
            </a:extLst>
          </p:cNvPr>
          <p:cNvSpPr>
            <a:spLocks noGrp="1"/>
          </p:cNvSpPr>
          <p:nvPr>
            <p:ph type="title"/>
          </p:nvPr>
        </p:nvSpPr>
        <p:spPr>
          <a:xfrm>
            <a:off x="357497" y="228600"/>
            <a:ext cx="8429006" cy="994172"/>
          </a:xfrm>
        </p:spPr>
        <p:txBody>
          <a:bodyPr>
            <a:normAutofit/>
          </a:bodyPr>
          <a:lstStyle/>
          <a:p>
            <a:r>
              <a:rPr lang="en-US" sz="2700" b="1" dirty="0"/>
              <a:t>43(~7%) of UAG members had left their group by the end of the study</a:t>
            </a:r>
          </a:p>
        </p:txBody>
      </p:sp>
      <p:graphicFrame>
        <p:nvGraphicFramePr>
          <p:cNvPr id="5" name="Content Placeholder 4">
            <a:extLst>
              <a:ext uri="{FF2B5EF4-FFF2-40B4-BE49-F238E27FC236}">
                <a16:creationId xmlns:a16="http://schemas.microsoft.com/office/drawing/2014/main" id="{79FDF7E5-290A-1840-8230-7264A47730FF}"/>
              </a:ext>
            </a:extLst>
          </p:cNvPr>
          <p:cNvGraphicFramePr>
            <a:graphicFrameLocks noGrp="1"/>
          </p:cNvGraphicFramePr>
          <p:nvPr>
            <p:ph idx="1"/>
            <p:extLst>
              <p:ext uri="{D42A27DB-BD31-4B8C-83A1-F6EECF244321}">
                <p14:modId xmlns:p14="http://schemas.microsoft.com/office/powerpoint/2010/main" val="1316464754"/>
              </p:ext>
            </p:extLst>
          </p:nvPr>
        </p:nvGraphicFramePr>
        <p:xfrm>
          <a:off x="638002" y="1920479"/>
          <a:ext cx="7367155" cy="3940139"/>
        </p:xfrm>
        <a:graphic>
          <a:graphicData uri="http://schemas.openxmlformats.org/drawingml/2006/table">
            <a:tbl>
              <a:tblPr firstRow="1" bandRow="1">
                <a:tableStyleId>{5C22544A-7EE6-4342-B048-85BDC9FD1C3A}</a:tableStyleId>
              </a:tblPr>
              <a:tblGrid>
                <a:gridCol w="5559137">
                  <a:extLst>
                    <a:ext uri="{9D8B030D-6E8A-4147-A177-3AD203B41FA5}">
                      <a16:colId xmlns:a16="http://schemas.microsoft.com/office/drawing/2014/main" val="935163363"/>
                    </a:ext>
                  </a:extLst>
                </a:gridCol>
                <a:gridCol w="1808018">
                  <a:extLst>
                    <a:ext uri="{9D8B030D-6E8A-4147-A177-3AD203B41FA5}">
                      <a16:colId xmlns:a16="http://schemas.microsoft.com/office/drawing/2014/main" val="525698648"/>
                    </a:ext>
                  </a:extLst>
                </a:gridCol>
              </a:tblGrid>
              <a:tr h="442559">
                <a:tc>
                  <a:txBody>
                    <a:bodyPr/>
                    <a:lstStyle/>
                    <a:p>
                      <a:r>
                        <a:rPr lang="en-US" sz="2100" dirty="0"/>
                        <a:t>Reason for UAG</a:t>
                      </a:r>
                      <a:r>
                        <a:rPr lang="en-US" sz="2100" baseline="0" dirty="0"/>
                        <a:t> </a:t>
                      </a:r>
                      <a:r>
                        <a:rPr lang="en-US" sz="2100" dirty="0"/>
                        <a:t>departure</a:t>
                      </a:r>
                    </a:p>
                  </a:txBody>
                  <a:tcPr marL="68580" marR="68580" marT="34290" marB="34290"/>
                </a:tc>
                <a:tc>
                  <a:txBody>
                    <a:bodyPr/>
                    <a:lstStyle/>
                    <a:p>
                      <a:pPr algn="ctr"/>
                      <a:r>
                        <a:rPr lang="en-US" sz="2100" dirty="0"/>
                        <a:t>n (%)</a:t>
                      </a:r>
                    </a:p>
                  </a:txBody>
                  <a:tcPr marL="68580" marR="68580" marT="34290" marB="34290"/>
                </a:tc>
                <a:extLst>
                  <a:ext uri="{0D108BD9-81ED-4DB2-BD59-A6C34878D82A}">
                    <a16:rowId xmlns:a16="http://schemas.microsoft.com/office/drawing/2014/main" val="3706159052"/>
                  </a:ext>
                </a:extLst>
              </a:tr>
              <a:tr h="388620">
                <a:tc>
                  <a:txBody>
                    <a:bodyPr/>
                    <a:lstStyle/>
                    <a:p>
                      <a:r>
                        <a:rPr lang="en-US" sz="2100" dirty="0"/>
                        <a:t>Pregnancy</a:t>
                      </a:r>
                    </a:p>
                  </a:txBody>
                  <a:tcPr marL="68580" marR="68580" marT="34290" marB="34290"/>
                </a:tc>
                <a:tc>
                  <a:txBody>
                    <a:bodyPr/>
                    <a:lstStyle/>
                    <a:p>
                      <a:pPr algn="ctr"/>
                      <a:r>
                        <a:rPr lang="en-US" sz="2100" dirty="0"/>
                        <a:t>10 (23%)</a:t>
                      </a:r>
                    </a:p>
                  </a:txBody>
                  <a:tcPr marL="68580" marR="68580" marT="34290" marB="34290"/>
                </a:tc>
                <a:extLst>
                  <a:ext uri="{0D108BD9-81ED-4DB2-BD59-A6C34878D82A}">
                    <a16:rowId xmlns:a16="http://schemas.microsoft.com/office/drawing/2014/main" val="1865521173"/>
                  </a:ext>
                </a:extLst>
              </a:tr>
              <a:tr h="388620">
                <a:tc>
                  <a:txBody>
                    <a:bodyPr/>
                    <a:lstStyle/>
                    <a:p>
                      <a:r>
                        <a:rPr lang="en-US" sz="2100" dirty="0"/>
                        <a:t>Transfer to another clinic</a:t>
                      </a:r>
                    </a:p>
                  </a:txBody>
                  <a:tcPr marL="68580" marR="68580" marT="34290" marB="34290"/>
                </a:tc>
                <a:tc>
                  <a:txBody>
                    <a:bodyPr/>
                    <a:lstStyle/>
                    <a:p>
                      <a:pPr algn="ctr"/>
                      <a:r>
                        <a:rPr lang="en-US" sz="2100" dirty="0"/>
                        <a:t>9 (21%)</a:t>
                      </a:r>
                    </a:p>
                  </a:txBody>
                  <a:tcPr marL="68580" marR="68580" marT="34290" marB="34290"/>
                </a:tc>
                <a:extLst>
                  <a:ext uri="{0D108BD9-81ED-4DB2-BD59-A6C34878D82A}">
                    <a16:rowId xmlns:a16="http://schemas.microsoft.com/office/drawing/2014/main" val="4002417500"/>
                  </a:ext>
                </a:extLst>
              </a:tr>
              <a:tr h="388620">
                <a:tc>
                  <a:txBody>
                    <a:bodyPr/>
                    <a:lstStyle/>
                    <a:p>
                      <a:r>
                        <a:rPr lang="en-US" sz="2100" dirty="0"/>
                        <a:t>Loss to follow-up from care</a:t>
                      </a:r>
                    </a:p>
                  </a:txBody>
                  <a:tcPr marL="68580" marR="68580" marT="34290" marB="34290"/>
                </a:tc>
                <a:tc>
                  <a:txBody>
                    <a:bodyPr/>
                    <a:lstStyle/>
                    <a:p>
                      <a:pPr algn="ctr"/>
                      <a:r>
                        <a:rPr lang="en-US" sz="2100" dirty="0"/>
                        <a:t>6 (14%)</a:t>
                      </a:r>
                    </a:p>
                  </a:txBody>
                  <a:tcPr marL="68580" marR="68580" marT="34290" marB="34290"/>
                </a:tc>
                <a:extLst>
                  <a:ext uri="{0D108BD9-81ED-4DB2-BD59-A6C34878D82A}">
                    <a16:rowId xmlns:a16="http://schemas.microsoft.com/office/drawing/2014/main" val="3386737109"/>
                  </a:ext>
                </a:extLst>
              </a:tr>
              <a:tr h="388620">
                <a:tc>
                  <a:txBody>
                    <a:bodyPr/>
                    <a:lstStyle/>
                    <a:p>
                      <a:r>
                        <a:rPr lang="en-US" sz="2100" dirty="0"/>
                        <a:t>Patient preference for facility-based care</a:t>
                      </a:r>
                    </a:p>
                  </a:txBody>
                  <a:tcPr marL="68580" marR="68580" marT="34290" marB="34290"/>
                </a:tc>
                <a:tc>
                  <a:txBody>
                    <a:bodyPr/>
                    <a:lstStyle/>
                    <a:p>
                      <a:pPr algn="ctr"/>
                      <a:r>
                        <a:rPr lang="en-US" sz="2100" dirty="0"/>
                        <a:t>4 (9%)</a:t>
                      </a:r>
                    </a:p>
                  </a:txBody>
                  <a:tcPr marL="68580" marR="68580" marT="34290" marB="34290"/>
                </a:tc>
                <a:extLst>
                  <a:ext uri="{0D108BD9-81ED-4DB2-BD59-A6C34878D82A}">
                    <a16:rowId xmlns:a16="http://schemas.microsoft.com/office/drawing/2014/main" val="112420109"/>
                  </a:ext>
                </a:extLst>
              </a:tr>
              <a:tr h="388620">
                <a:tc>
                  <a:txBody>
                    <a:bodyPr/>
                    <a:lstStyle/>
                    <a:p>
                      <a:r>
                        <a:rPr lang="en-US" sz="2100" dirty="0"/>
                        <a:t>Patient not following UAG code of conduct</a:t>
                      </a:r>
                    </a:p>
                  </a:txBody>
                  <a:tcPr marL="68580" marR="68580" marT="34290" marB="34290"/>
                </a:tc>
                <a:tc>
                  <a:txBody>
                    <a:bodyPr/>
                    <a:lstStyle/>
                    <a:p>
                      <a:pPr algn="ctr"/>
                      <a:r>
                        <a:rPr lang="en-US" sz="2100" dirty="0"/>
                        <a:t>4 (9%)</a:t>
                      </a:r>
                    </a:p>
                  </a:txBody>
                  <a:tcPr marL="68580" marR="68580" marT="34290" marB="34290"/>
                </a:tc>
                <a:extLst>
                  <a:ext uri="{0D108BD9-81ED-4DB2-BD59-A6C34878D82A}">
                    <a16:rowId xmlns:a16="http://schemas.microsoft.com/office/drawing/2014/main" val="3414952671"/>
                  </a:ext>
                </a:extLst>
              </a:tr>
              <a:tr h="388620">
                <a:tc>
                  <a:txBody>
                    <a:bodyPr/>
                    <a:lstStyle/>
                    <a:p>
                      <a:r>
                        <a:rPr lang="en-US" sz="2100" dirty="0"/>
                        <a:t>Diagnosed with tuberculosis</a:t>
                      </a:r>
                    </a:p>
                  </a:txBody>
                  <a:tcPr marL="68580" marR="68580" marT="34290" marB="34290"/>
                </a:tc>
                <a:tc>
                  <a:txBody>
                    <a:bodyPr/>
                    <a:lstStyle/>
                    <a:p>
                      <a:pPr algn="ctr"/>
                      <a:r>
                        <a:rPr lang="en-US" sz="2100" dirty="0"/>
                        <a:t>4 (9%)</a:t>
                      </a:r>
                    </a:p>
                  </a:txBody>
                  <a:tcPr marL="68580" marR="68580" marT="34290" marB="34290"/>
                </a:tc>
                <a:extLst>
                  <a:ext uri="{0D108BD9-81ED-4DB2-BD59-A6C34878D82A}">
                    <a16:rowId xmlns:a16="http://schemas.microsoft.com/office/drawing/2014/main" val="1167201327"/>
                  </a:ext>
                </a:extLst>
              </a:tr>
              <a:tr h="388620">
                <a:tc>
                  <a:txBody>
                    <a:bodyPr/>
                    <a:lstStyle/>
                    <a:p>
                      <a:r>
                        <a:rPr lang="en-US" sz="2100" dirty="0"/>
                        <a:t>Other</a:t>
                      </a:r>
                    </a:p>
                  </a:txBody>
                  <a:tcPr marL="68580" marR="68580" marT="34290" marB="34290"/>
                </a:tc>
                <a:tc>
                  <a:txBody>
                    <a:bodyPr/>
                    <a:lstStyle/>
                    <a:p>
                      <a:pPr algn="ctr"/>
                      <a:r>
                        <a:rPr lang="en-US" sz="2100" dirty="0"/>
                        <a:t>3 (7%)</a:t>
                      </a:r>
                    </a:p>
                  </a:txBody>
                  <a:tcPr marL="68580" marR="68580" marT="34290" marB="34290"/>
                </a:tc>
                <a:extLst>
                  <a:ext uri="{0D108BD9-81ED-4DB2-BD59-A6C34878D82A}">
                    <a16:rowId xmlns:a16="http://schemas.microsoft.com/office/drawing/2014/main" val="4069171817"/>
                  </a:ext>
                </a:extLst>
              </a:tr>
              <a:tr h="388620">
                <a:tc>
                  <a:txBody>
                    <a:bodyPr/>
                    <a:lstStyle/>
                    <a:p>
                      <a:r>
                        <a:rPr lang="en-US" sz="2100" dirty="0"/>
                        <a:t>Death</a:t>
                      </a: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2100" dirty="0"/>
                        <a:t>3 (7%)</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812923"/>
                  </a:ext>
                </a:extLst>
              </a:tr>
              <a:tr h="388620">
                <a:tc>
                  <a:txBody>
                    <a:bodyPr/>
                    <a:lstStyle/>
                    <a:p>
                      <a:r>
                        <a:rPr lang="en-US" sz="2100" dirty="0"/>
                        <a:t>Total</a:t>
                      </a:r>
                    </a:p>
                  </a:txBody>
                  <a:tcPr marL="68580" marR="68580" marT="34290" marB="34290">
                    <a:lnT w="12700" cap="flat" cmpd="sng" algn="ctr">
                      <a:solidFill>
                        <a:schemeClr val="tx1"/>
                      </a:solidFill>
                      <a:prstDash val="solid"/>
                      <a:round/>
                      <a:headEnd type="none" w="med" len="med"/>
                      <a:tailEnd type="none" w="med" len="med"/>
                    </a:lnT>
                  </a:tcPr>
                </a:tc>
                <a:tc>
                  <a:txBody>
                    <a:bodyPr/>
                    <a:lstStyle/>
                    <a:p>
                      <a:pPr algn="ctr"/>
                      <a:r>
                        <a:rPr lang="en-US" sz="2100" dirty="0"/>
                        <a:t>43 (100%)</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0329"/>
                  </a:ext>
                </a:extLst>
              </a:tr>
            </a:tbl>
          </a:graphicData>
        </a:graphic>
      </p:graphicFrame>
      <p:cxnSp>
        <p:nvCxnSpPr>
          <p:cNvPr id="9" name="Straight Connector 8">
            <a:extLst>
              <a:ext uri="{FF2B5EF4-FFF2-40B4-BE49-F238E27FC236}">
                <a16:creationId xmlns:a16="http://schemas.microsoft.com/office/drawing/2014/main" id="{8CBFB90A-C1A4-944F-92CE-851AD2AEB0BA}"/>
              </a:ext>
            </a:extLst>
          </p:cNvPr>
          <p:cNvCxnSpPr>
            <a:cxnSpLocks/>
          </p:cNvCxnSpPr>
          <p:nvPr/>
        </p:nvCxnSpPr>
        <p:spPr>
          <a:xfrm>
            <a:off x="0" y="15240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35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210809-CAA0-7440-8232-494E48044F3F}"/>
              </a:ext>
            </a:extLst>
          </p:cNvPr>
          <p:cNvSpPr>
            <a:spLocks noGrp="1"/>
          </p:cNvSpPr>
          <p:nvPr>
            <p:ph type="title"/>
          </p:nvPr>
        </p:nvSpPr>
        <p:spPr>
          <a:xfrm>
            <a:off x="714375" y="908255"/>
            <a:ext cx="7886700" cy="994172"/>
          </a:xfrm>
        </p:spPr>
        <p:txBody>
          <a:bodyPr>
            <a:normAutofit/>
          </a:bodyPr>
          <a:lstStyle/>
          <a:p>
            <a:r>
              <a:rPr lang="en-US" sz="2700" b="1" dirty="0"/>
              <a:t>High level of acceptance</a:t>
            </a:r>
            <a:endParaRPr lang="en-US" sz="2700" b="1" dirty="0">
              <a:solidFill>
                <a:srgbClr val="FF0000"/>
              </a:solidFill>
            </a:endParaRPr>
          </a:p>
        </p:txBody>
      </p:sp>
      <p:cxnSp>
        <p:nvCxnSpPr>
          <p:cNvPr id="9" name="Straight Connector 8">
            <a:extLst>
              <a:ext uri="{FF2B5EF4-FFF2-40B4-BE49-F238E27FC236}">
                <a16:creationId xmlns:a16="http://schemas.microsoft.com/office/drawing/2014/main" id="{56566B48-B407-C842-B67C-0C2450B69A6A}"/>
              </a:ext>
            </a:extLst>
          </p:cNvPr>
          <p:cNvCxnSpPr>
            <a:cxnSpLocks/>
          </p:cNvCxnSpPr>
          <p:nvPr/>
        </p:nvCxnSpPr>
        <p:spPr>
          <a:xfrm>
            <a:off x="0" y="1920479"/>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8ECFDD4-EF3C-5A48-ADFE-38624CE2A22C}"/>
              </a:ext>
            </a:extLst>
          </p:cNvPr>
          <p:cNvSpPr txBox="1"/>
          <p:nvPr/>
        </p:nvSpPr>
        <p:spPr>
          <a:xfrm>
            <a:off x="1980393" y="2184832"/>
            <a:ext cx="616058" cy="300082"/>
          </a:xfrm>
          <a:prstGeom prst="rect">
            <a:avLst/>
          </a:prstGeom>
          <a:noFill/>
        </p:spPr>
        <p:txBody>
          <a:bodyPr wrap="square" rtlCol="0">
            <a:spAutoFit/>
          </a:bodyPr>
          <a:lstStyle/>
          <a:p>
            <a:pPr algn="ctr"/>
            <a:r>
              <a:rPr lang="en-US" sz="1350" dirty="0"/>
              <a:t>597</a:t>
            </a:r>
          </a:p>
        </p:txBody>
      </p:sp>
      <p:sp>
        <p:nvSpPr>
          <p:cNvPr id="8" name="TextBox 7">
            <a:extLst>
              <a:ext uri="{FF2B5EF4-FFF2-40B4-BE49-F238E27FC236}">
                <a16:creationId xmlns:a16="http://schemas.microsoft.com/office/drawing/2014/main" id="{8AB11AE2-6505-1845-80ED-AA9517C651D9}"/>
              </a:ext>
            </a:extLst>
          </p:cNvPr>
          <p:cNvSpPr txBox="1"/>
          <p:nvPr/>
        </p:nvSpPr>
        <p:spPr>
          <a:xfrm>
            <a:off x="3128801" y="2185623"/>
            <a:ext cx="616058" cy="300082"/>
          </a:xfrm>
          <a:prstGeom prst="rect">
            <a:avLst/>
          </a:prstGeom>
          <a:noFill/>
        </p:spPr>
        <p:txBody>
          <a:bodyPr wrap="square" rtlCol="0">
            <a:spAutoFit/>
          </a:bodyPr>
          <a:lstStyle/>
          <a:p>
            <a:pPr algn="ctr"/>
            <a:r>
              <a:rPr lang="en-US" sz="1350" dirty="0"/>
              <a:t>594</a:t>
            </a:r>
          </a:p>
        </p:txBody>
      </p:sp>
      <p:sp>
        <p:nvSpPr>
          <p:cNvPr id="13" name="TextBox 12">
            <a:extLst>
              <a:ext uri="{FF2B5EF4-FFF2-40B4-BE49-F238E27FC236}">
                <a16:creationId xmlns:a16="http://schemas.microsoft.com/office/drawing/2014/main" id="{99165CFB-EA3A-774E-9DBF-68FB65C9B8FB}"/>
              </a:ext>
            </a:extLst>
          </p:cNvPr>
          <p:cNvSpPr txBox="1"/>
          <p:nvPr/>
        </p:nvSpPr>
        <p:spPr>
          <a:xfrm>
            <a:off x="4531882" y="2087100"/>
            <a:ext cx="616058" cy="300082"/>
          </a:xfrm>
          <a:prstGeom prst="rect">
            <a:avLst/>
          </a:prstGeom>
          <a:noFill/>
        </p:spPr>
        <p:txBody>
          <a:bodyPr wrap="square" rtlCol="0">
            <a:spAutoFit/>
          </a:bodyPr>
          <a:lstStyle/>
          <a:p>
            <a:pPr algn="ctr"/>
            <a:r>
              <a:rPr lang="en-US" sz="1350" dirty="0"/>
              <a:t>594</a:t>
            </a:r>
          </a:p>
        </p:txBody>
      </p:sp>
      <p:sp>
        <p:nvSpPr>
          <p:cNvPr id="14" name="TextBox 13">
            <a:extLst>
              <a:ext uri="{FF2B5EF4-FFF2-40B4-BE49-F238E27FC236}">
                <a16:creationId xmlns:a16="http://schemas.microsoft.com/office/drawing/2014/main" id="{E64CE193-48AF-D74E-98EA-E98E461630AA}"/>
              </a:ext>
            </a:extLst>
          </p:cNvPr>
          <p:cNvSpPr txBox="1"/>
          <p:nvPr/>
        </p:nvSpPr>
        <p:spPr>
          <a:xfrm>
            <a:off x="7391400" y="2184832"/>
            <a:ext cx="616058" cy="300082"/>
          </a:xfrm>
          <a:prstGeom prst="rect">
            <a:avLst/>
          </a:prstGeom>
          <a:noFill/>
        </p:spPr>
        <p:txBody>
          <a:bodyPr wrap="square" rtlCol="0">
            <a:spAutoFit/>
          </a:bodyPr>
          <a:lstStyle/>
          <a:p>
            <a:pPr algn="ctr"/>
            <a:r>
              <a:rPr lang="en-US" sz="1350" dirty="0"/>
              <a:t>592</a:t>
            </a:r>
          </a:p>
        </p:txBody>
      </p:sp>
      <p:graphicFrame>
        <p:nvGraphicFramePr>
          <p:cNvPr id="12" name="Chart 11">
            <a:extLst>
              <a:ext uri="{FF2B5EF4-FFF2-40B4-BE49-F238E27FC236}">
                <a16:creationId xmlns:a16="http://schemas.microsoft.com/office/drawing/2014/main" id="{63D1E3F3-A486-134F-A872-7A69589575D9}"/>
              </a:ext>
            </a:extLst>
          </p:cNvPr>
          <p:cNvGraphicFramePr>
            <a:graphicFrameLocks/>
          </p:cNvGraphicFramePr>
          <p:nvPr>
            <p:extLst>
              <p:ext uri="{D42A27DB-BD31-4B8C-83A1-F6EECF244321}">
                <p14:modId xmlns:p14="http://schemas.microsoft.com/office/powerpoint/2010/main" val="3472676334"/>
              </p:ext>
            </p:extLst>
          </p:nvPr>
        </p:nvGraphicFramePr>
        <p:xfrm>
          <a:off x="714375" y="2451408"/>
          <a:ext cx="7886700" cy="37969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52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61A6-45C6-1545-8348-3A44C1325B93}"/>
              </a:ext>
            </a:extLst>
          </p:cNvPr>
          <p:cNvSpPr>
            <a:spLocks noGrp="1"/>
          </p:cNvSpPr>
          <p:nvPr>
            <p:ph type="title"/>
          </p:nvPr>
        </p:nvSpPr>
        <p:spPr>
          <a:xfrm>
            <a:off x="589199" y="558390"/>
            <a:ext cx="8027234" cy="994172"/>
          </a:xfrm>
        </p:spPr>
        <p:txBody>
          <a:bodyPr>
            <a:normAutofit fontScale="90000"/>
          </a:bodyPr>
          <a:lstStyle/>
          <a:p>
            <a:r>
              <a:rPr lang="en-US" b="1" dirty="0"/>
              <a:t>Number of missed UAG visits per participant</a:t>
            </a:r>
          </a:p>
        </p:txBody>
      </p:sp>
      <p:cxnSp>
        <p:nvCxnSpPr>
          <p:cNvPr id="4" name="Straight Connector 3">
            <a:extLst>
              <a:ext uri="{FF2B5EF4-FFF2-40B4-BE49-F238E27FC236}">
                <a16:creationId xmlns:a16="http://schemas.microsoft.com/office/drawing/2014/main" id="{EFFAB4BF-9C5A-CA45-9BE6-5F995FEB453F}"/>
              </a:ext>
            </a:extLst>
          </p:cNvPr>
          <p:cNvCxnSpPr>
            <a:cxnSpLocks/>
          </p:cNvCxnSpPr>
          <p:nvPr/>
        </p:nvCxnSpPr>
        <p:spPr>
          <a:xfrm>
            <a:off x="0" y="1920479"/>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 name="Chart 5">
            <a:extLst>
              <a:ext uri="{FF2B5EF4-FFF2-40B4-BE49-F238E27FC236}">
                <a16:creationId xmlns:a16="http://schemas.microsoft.com/office/drawing/2014/main" id="{C7CBA5A0-3325-6740-B73C-98A3BDB177DD}"/>
              </a:ext>
            </a:extLst>
          </p:cNvPr>
          <p:cNvGraphicFramePr>
            <a:graphicFrameLocks/>
          </p:cNvGraphicFramePr>
          <p:nvPr>
            <p:extLst/>
          </p:nvPr>
        </p:nvGraphicFramePr>
        <p:xfrm>
          <a:off x="532049" y="2178815"/>
          <a:ext cx="8079902" cy="3728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332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6E2583-75C8-804B-851D-32DD4D06DE1F}"/>
              </a:ext>
            </a:extLst>
          </p:cNvPr>
          <p:cNvPicPr>
            <a:picLocks noChangeAspect="1"/>
          </p:cNvPicPr>
          <p:nvPr/>
        </p:nvPicPr>
        <p:blipFill>
          <a:blip r:embed="rId3"/>
          <a:stretch>
            <a:fillRect/>
          </a:stretch>
        </p:blipFill>
        <p:spPr>
          <a:xfrm>
            <a:off x="933450" y="2067007"/>
            <a:ext cx="7277100" cy="3590925"/>
          </a:xfrm>
          <a:prstGeom prst="rect">
            <a:avLst/>
          </a:prstGeom>
        </p:spPr>
      </p:pic>
      <p:sp>
        <p:nvSpPr>
          <p:cNvPr id="5" name="TextBox 4">
            <a:extLst>
              <a:ext uri="{FF2B5EF4-FFF2-40B4-BE49-F238E27FC236}">
                <a16:creationId xmlns:a16="http://schemas.microsoft.com/office/drawing/2014/main" id="{DCFA46DC-CCCE-2749-B918-F6333D5C9FF5}"/>
              </a:ext>
            </a:extLst>
          </p:cNvPr>
          <p:cNvSpPr txBox="1"/>
          <p:nvPr/>
        </p:nvSpPr>
        <p:spPr>
          <a:xfrm>
            <a:off x="5711252" y="2307547"/>
            <a:ext cx="3024266" cy="923330"/>
          </a:xfrm>
          <a:prstGeom prst="rect">
            <a:avLst/>
          </a:prstGeom>
          <a:noFill/>
          <a:ln w="28575">
            <a:solidFill>
              <a:srgbClr val="FF0000"/>
            </a:solidFill>
          </a:ln>
        </p:spPr>
        <p:txBody>
          <a:bodyPr wrap="square" rtlCol="0">
            <a:spAutoFit/>
          </a:bodyPr>
          <a:lstStyle/>
          <a:p>
            <a:r>
              <a:rPr lang="en-US" dirty="0"/>
              <a:t>Of the 683 unattended visits, drug-pick up within 7 days still occurred in 350 (51%) of visits</a:t>
            </a:r>
          </a:p>
        </p:txBody>
      </p:sp>
      <p:sp>
        <p:nvSpPr>
          <p:cNvPr id="2" name="Title 1">
            <a:extLst>
              <a:ext uri="{FF2B5EF4-FFF2-40B4-BE49-F238E27FC236}">
                <a16:creationId xmlns:a16="http://schemas.microsoft.com/office/drawing/2014/main" id="{6DFD3723-BFDE-D04F-9B41-053819C32381}"/>
              </a:ext>
            </a:extLst>
          </p:cNvPr>
          <p:cNvSpPr>
            <a:spLocks noGrp="1"/>
          </p:cNvSpPr>
          <p:nvPr>
            <p:ph type="title"/>
          </p:nvPr>
        </p:nvSpPr>
        <p:spPr>
          <a:xfrm>
            <a:off x="933450" y="382216"/>
            <a:ext cx="7886700" cy="994172"/>
          </a:xfrm>
        </p:spPr>
        <p:txBody>
          <a:bodyPr>
            <a:normAutofit/>
          </a:bodyPr>
          <a:lstStyle/>
          <a:p>
            <a:r>
              <a:rPr lang="en-US" sz="2700" b="1" dirty="0">
                <a:solidFill>
                  <a:schemeClr val="tx2">
                    <a:lumMod val="60000"/>
                    <a:lumOff val="40000"/>
                  </a:schemeClr>
                </a:solidFill>
              </a:rPr>
              <a:t>Half of missed UAG meetings did not delay ART pick-up by more than 7 days</a:t>
            </a:r>
          </a:p>
        </p:txBody>
      </p:sp>
      <p:cxnSp>
        <p:nvCxnSpPr>
          <p:cNvPr id="17" name="Straight Connector 16">
            <a:extLst>
              <a:ext uri="{FF2B5EF4-FFF2-40B4-BE49-F238E27FC236}">
                <a16:creationId xmlns:a16="http://schemas.microsoft.com/office/drawing/2014/main" id="{77D7FBF2-1348-4B4A-8F09-607690741B63}"/>
              </a:ext>
            </a:extLst>
          </p:cNvPr>
          <p:cNvCxnSpPr>
            <a:cxnSpLocks/>
          </p:cNvCxnSpPr>
          <p:nvPr/>
        </p:nvCxnSpPr>
        <p:spPr>
          <a:xfrm>
            <a:off x="0" y="17526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EDE4A7-1A64-4749-8E2F-8232CC29DA8C}"/>
              </a:ext>
            </a:extLst>
          </p:cNvPr>
          <p:cNvSpPr/>
          <p:nvPr/>
        </p:nvSpPr>
        <p:spPr>
          <a:xfrm>
            <a:off x="1101778" y="4996326"/>
            <a:ext cx="865682" cy="504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3E2FAEC0-86D6-1B48-9531-60583B5515C6}"/>
              </a:ext>
            </a:extLst>
          </p:cNvPr>
          <p:cNvSpPr/>
          <p:nvPr/>
        </p:nvSpPr>
        <p:spPr>
          <a:xfrm>
            <a:off x="2745074" y="4996326"/>
            <a:ext cx="1425940" cy="504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4C236F17-A785-F041-A2BE-A1092DEDF178}"/>
              </a:ext>
            </a:extLst>
          </p:cNvPr>
          <p:cNvSpPr/>
          <p:nvPr/>
        </p:nvSpPr>
        <p:spPr>
          <a:xfrm>
            <a:off x="4701290" y="4996326"/>
            <a:ext cx="1122389" cy="50412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054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2C75-A642-9242-B812-DB8792B1EA37}"/>
              </a:ext>
            </a:extLst>
          </p:cNvPr>
          <p:cNvSpPr>
            <a:spLocks noGrp="1"/>
          </p:cNvSpPr>
          <p:nvPr>
            <p:ph type="title"/>
          </p:nvPr>
        </p:nvSpPr>
        <p:spPr>
          <a:xfrm>
            <a:off x="433508" y="429221"/>
            <a:ext cx="8425787" cy="994172"/>
          </a:xfrm>
        </p:spPr>
        <p:txBody>
          <a:bodyPr>
            <a:normAutofit/>
          </a:bodyPr>
          <a:lstStyle/>
          <a:p>
            <a:r>
              <a:rPr lang="en-US" sz="2700" b="1" dirty="0">
                <a:solidFill>
                  <a:schemeClr val="tx2">
                    <a:lumMod val="60000"/>
                    <a:lumOff val="40000"/>
                  </a:schemeClr>
                </a:solidFill>
              </a:rPr>
              <a:t>Time to drug pick-up after missed UAG meeting (N=455</a:t>
            </a:r>
            <a:r>
              <a:rPr lang="en-US" sz="2700" b="1" dirty="0"/>
              <a:t>)</a:t>
            </a:r>
          </a:p>
        </p:txBody>
      </p:sp>
      <p:sp>
        <p:nvSpPr>
          <p:cNvPr id="5" name="Rectangle 4">
            <a:extLst>
              <a:ext uri="{FF2B5EF4-FFF2-40B4-BE49-F238E27FC236}">
                <a16:creationId xmlns:a16="http://schemas.microsoft.com/office/drawing/2014/main" id="{2A6332E2-EF19-3741-B300-5A268D2B9830}"/>
              </a:ext>
            </a:extLst>
          </p:cNvPr>
          <p:cNvSpPr/>
          <p:nvPr/>
        </p:nvSpPr>
        <p:spPr>
          <a:xfrm>
            <a:off x="5224312" y="2914652"/>
            <a:ext cx="3744437" cy="1708160"/>
          </a:xfrm>
          <a:prstGeom prst="rect">
            <a:avLst/>
          </a:prstGeom>
        </p:spPr>
        <p:txBody>
          <a:bodyPr wrap="square">
            <a:spAutoFit/>
          </a:bodyPr>
          <a:lstStyle/>
          <a:p>
            <a:r>
              <a:rPr lang="en-US" sz="2100" dirty="0">
                <a:latin typeface="Calibri" panose="020F0502020204030204" pitchFamily="34" charset="0"/>
                <a:ea typeface="Calibri" panose="020F0502020204030204" pitchFamily="34" charset="0"/>
                <a:cs typeface="Times New Roman" pitchFamily="2" charset="0"/>
              </a:rPr>
              <a:t>Cumulative incidence of return after missed drug pick-up:</a:t>
            </a:r>
          </a:p>
          <a:p>
            <a:pPr marL="557213" lvl="1" indent="-214313">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itchFamily="2" charset="0"/>
              </a:rPr>
              <a:t>26% at 7 days</a:t>
            </a:r>
          </a:p>
          <a:p>
            <a:pPr marL="557213" lvl="1" indent="-214313">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itchFamily="2" charset="0"/>
              </a:rPr>
              <a:t>37% at 14 days</a:t>
            </a:r>
          </a:p>
          <a:p>
            <a:pPr marL="557213" lvl="1" indent="-214313">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itchFamily="2" charset="0"/>
              </a:rPr>
              <a:t>47% at 28 days</a:t>
            </a:r>
            <a:endParaRPr lang="en-US" sz="2100" dirty="0"/>
          </a:p>
        </p:txBody>
      </p:sp>
      <p:cxnSp>
        <p:nvCxnSpPr>
          <p:cNvPr id="6" name="Straight Connector 5">
            <a:extLst>
              <a:ext uri="{FF2B5EF4-FFF2-40B4-BE49-F238E27FC236}">
                <a16:creationId xmlns:a16="http://schemas.microsoft.com/office/drawing/2014/main" id="{5A6195D1-A47F-284E-88E5-D8F315967084}"/>
              </a:ext>
            </a:extLst>
          </p:cNvPr>
          <p:cNvCxnSpPr>
            <a:cxnSpLocks/>
          </p:cNvCxnSpPr>
          <p:nvPr/>
        </p:nvCxnSpPr>
        <p:spPr>
          <a:xfrm>
            <a:off x="0" y="1461284"/>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1568C0B-E06C-7548-9912-C97029F2BCF6}"/>
              </a:ext>
            </a:extLst>
          </p:cNvPr>
          <p:cNvPicPr>
            <a:picLocks noChangeAspect="1"/>
          </p:cNvPicPr>
          <p:nvPr/>
        </p:nvPicPr>
        <p:blipFill>
          <a:blip r:embed="rId3"/>
          <a:stretch>
            <a:fillRect/>
          </a:stretch>
        </p:blipFill>
        <p:spPr>
          <a:xfrm>
            <a:off x="424543" y="2275113"/>
            <a:ext cx="4546147" cy="3306289"/>
          </a:xfrm>
          <a:prstGeom prst="rect">
            <a:avLst/>
          </a:prstGeom>
        </p:spPr>
      </p:pic>
    </p:spTree>
    <p:extLst>
      <p:ext uri="{BB962C8B-B14F-4D97-AF65-F5344CB8AC3E}">
        <p14:creationId xmlns:p14="http://schemas.microsoft.com/office/powerpoint/2010/main" val="2658118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57E2-262E-FD40-94EA-99CFB3B5DA7C}"/>
              </a:ext>
            </a:extLst>
          </p:cNvPr>
          <p:cNvSpPr>
            <a:spLocks noGrp="1"/>
          </p:cNvSpPr>
          <p:nvPr>
            <p:ph type="title"/>
          </p:nvPr>
        </p:nvSpPr>
        <p:spPr>
          <a:xfrm>
            <a:off x="800100" y="445889"/>
            <a:ext cx="7886700" cy="994172"/>
          </a:xfrm>
        </p:spPr>
        <p:txBody>
          <a:bodyPr/>
          <a:lstStyle/>
          <a:p>
            <a:r>
              <a:rPr lang="en-US" b="1" dirty="0">
                <a:solidFill>
                  <a:schemeClr val="tx2">
                    <a:lumMod val="60000"/>
                    <a:lumOff val="40000"/>
                  </a:schemeClr>
                </a:solidFill>
              </a:rPr>
              <a:t>Patients valued group support</a:t>
            </a:r>
          </a:p>
        </p:txBody>
      </p:sp>
      <p:sp>
        <p:nvSpPr>
          <p:cNvPr id="3" name="Content Placeholder 2">
            <a:extLst>
              <a:ext uri="{FF2B5EF4-FFF2-40B4-BE49-F238E27FC236}">
                <a16:creationId xmlns:a16="http://schemas.microsoft.com/office/drawing/2014/main" id="{0B85008D-C751-E247-898E-8BE04F6FC29D}"/>
              </a:ext>
            </a:extLst>
          </p:cNvPr>
          <p:cNvSpPr>
            <a:spLocks noGrp="1"/>
          </p:cNvSpPr>
          <p:nvPr>
            <p:ph idx="1"/>
          </p:nvPr>
        </p:nvSpPr>
        <p:spPr/>
        <p:txBody>
          <a:bodyPr>
            <a:normAutofit/>
          </a:bodyPr>
          <a:lstStyle/>
          <a:p>
            <a:pPr marL="0" indent="0">
              <a:buNone/>
            </a:pPr>
            <a:r>
              <a:rPr lang="en-US" i="1" dirty="0"/>
              <a:t>“</a:t>
            </a:r>
            <a:r>
              <a:rPr lang="en-US" sz="3000" i="1" dirty="0"/>
              <a:t>At general ART I never had an opportunity to interact with the staff here maybe because by the time you are getting in, they are tired and sometimes they would look moody and shout at us. So you would fear to ask questions even when you want to find out about something that is troubling you. But from the time I joined this group, I am very free to ask any question and I have learnt a lot.”</a:t>
            </a:r>
          </a:p>
          <a:p>
            <a:pPr marL="0" indent="0">
              <a:buNone/>
            </a:pPr>
            <a:r>
              <a:rPr lang="en-US" sz="1800" dirty="0"/>
              <a:t>                                                                                                 FGD </a:t>
            </a:r>
            <a:r>
              <a:rPr lang="en-US" sz="1800" dirty="0" err="1"/>
              <a:t>Manungu</a:t>
            </a:r>
            <a:r>
              <a:rPr lang="en-US" sz="1800" dirty="0"/>
              <a:t> Male Participant </a:t>
            </a:r>
          </a:p>
          <a:p>
            <a:pPr marL="0" indent="0">
              <a:buNone/>
            </a:pPr>
            <a:endParaRPr lang="en-US" dirty="0"/>
          </a:p>
        </p:txBody>
      </p:sp>
      <p:cxnSp>
        <p:nvCxnSpPr>
          <p:cNvPr id="4" name="Straight Connector 3">
            <a:extLst>
              <a:ext uri="{FF2B5EF4-FFF2-40B4-BE49-F238E27FC236}">
                <a16:creationId xmlns:a16="http://schemas.microsoft.com/office/drawing/2014/main" id="{1ABE1025-9541-264B-A7DD-A91D6C40ABC9}"/>
              </a:ext>
            </a:extLst>
          </p:cNvPr>
          <p:cNvCxnSpPr>
            <a:cxnSpLocks/>
          </p:cNvCxnSpPr>
          <p:nvPr/>
        </p:nvCxnSpPr>
        <p:spPr>
          <a:xfrm>
            <a:off x="0" y="1440061"/>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6326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28811</TotalTime>
  <Words>1651</Words>
  <Application>Microsoft Macintosh PowerPoint</Application>
  <PresentationFormat>On-screen Show (4:3)</PresentationFormat>
  <Paragraphs>168</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Apple Chancery</vt:lpstr>
      <vt:lpstr>Arial</vt:lpstr>
      <vt:lpstr>Calibri</vt:lpstr>
      <vt:lpstr>Segoe Print</vt:lpstr>
      <vt:lpstr>Times New Roman</vt:lpstr>
      <vt:lpstr>Wingdings</vt:lpstr>
      <vt:lpstr>Custom Design</vt:lpstr>
      <vt:lpstr>1_Custom Design</vt:lpstr>
      <vt:lpstr>Community ART for Retention in Zambia:  Urban Adherence Groups (UAG)</vt:lpstr>
      <vt:lpstr>PowerPoint Presentation</vt:lpstr>
      <vt:lpstr>Patients (N=1096) similar in both groups at baseline</vt:lpstr>
      <vt:lpstr>43(~7%) of UAG members had left their group by the end of the study</vt:lpstr>
      <vt:lpstr>High level of acceptance</vt:lpstr>
      <vt:lpstr>Number of missed UAG visits per participant</vt:lpstr>
      <vt:lpstr>Half of missed UAG meetings did not delay ART pick-up by more than 7 days</vt:lpstr>
      <vt:lpstr>Time to drug pick-up after missed UAG meeting (N=455)</vt:lpstr>
      <vt:lpstr>Patients valued group support</vt:lpstr>
      <vt:lpstr>Intervention group more likely to pick up drugs</vt:lpstr>
      <vt:lpstr>Predictors of late drug pick up at 7 days among intervention and control participants</vt:lpstr>
      <vt:lpstr>Study Limitations</vt:lpstr>
      <vt:lpstr>Conclusions</vt:lpstr>
      <vt:lpstr>Implications</vt:lpstr>
      <vt:lpstr>Thank You</vt:lpstr>
    </vt:vector>
  </TitlesOfParts>
  <Company>Microsoft</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dc:creator>
  <cp:lastModifiedBy>Microsoft Office User</cp:lastModifiedBy>
  <cp:revision>716</cp:revision>
  <dcterms:created xsi:type="dcterms:W3CDTF">2013-05-14T05:34:34Z</dcterms:created>
  <dcterms:modified xsi:type="dcterms:W3CDTF">2018-09-19T04:39:58Z</dcterms:modified>
</cp:coreProperties>
</file>